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9c77e73560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9c77e73560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9c77e73560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9c77e73560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9db52b1ca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9db52b1ca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9db52b1ca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9db52b1ca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9db52b1ca8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9db52b1ca8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9db52b1ca8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9db52b1ca8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9e0b72a039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9e0b72a039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9e0b72a039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9e0b72a039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61e9ec176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61e9ec176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9e0b72a039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9e0b72a039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9c1e071e0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9c1e071e0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a42850d87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a42850d87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2a42850d87f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2a42850d87f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2a42850d87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2a42850d87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a57b4362d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a57b4362d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a57b4362d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2a57b4362d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a5d38996e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a5d38996e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a602a7018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a602a7018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2a753846e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2a753846e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2a79e2a875c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2a79e2a875c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a79e2a875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a79e2a875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9c1e071e0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9c1e071e0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2a79e2a875c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2a79e2a875c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9e0b72a039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9e0b72a039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aa7c957b7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aa7c957b7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29c77e7356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29c77e7356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9db52b1ca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9db52b1ca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9c77e7356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9c77e735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9c77e73560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9c77e73560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c1e071e03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c1e071e03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9c77e73560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9c77e73560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9c77e73560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9c77e73560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2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s://github.com/manglayev/nu-courses-material/tree/main/CSCI-325/Lecture_1/C%2B%2B_Examples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www.intel.com/pressroom/archive/releases/2005/20050418comp.htm" TargetMode="External"/><Relationship Id="rId4" Type="http://schemas.openxmlformats.org/officeDocument/2006/relationships/hyperlink" Target="https://dl.acm.org/doi/pdf/10.1145/1465482.1465560" TargetMode="External"/><Relationship Id="rId5" Type="http://schemas.openxmlformats.org/officeDocument/2006/relationships/hyperlink" Target="https://www.geeksforgeeks.org/computer-organization-amdahls-law-and-its-proof/amp/" TargetMode="External"/><Relationship Id="rId6" Type="http://schemas.openxmlformats.org/officeDocument/2006/relationships/hyperlink" Target="https://dl.acm.org/doi/pdf/10.1145/227234.227246" TargetMode="External"/><Relationship Id="rId7" Type="http://schemas.openxmlformats.org/officeDocument/2006/relationships/hyperlink" Target="https://docs.oracle.com/javase/8/docs/api/java/util/stream/Stream.html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CSCI 325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Introduction to Parallel Systems and GPU Programming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Lecture 1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222222"/>
                </a:solidFill>
                <a:highlight>
                  <a:srgbClr val="FFFFFF"/>
                </a:highlight>
              </a:rPr>
              <a:t>Parallel software and hardware organization</a:t>
            </a:r>
            <a:endParaRPr sz="2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Dr.</a:t>
            </a:r>
            <a:r>
              <a:rPr lang="en">
                <a:solidFill>
                  <a:schemeClr val="dk1"/>
                </a:solidFill>
              </a:rPr>
              <a:t> Talgat Turanbekuly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Parallel Programming</a:t>
            </a:r>
            <a:endParaRPr/>
          </a:p>
        </p:txBody>
      </p:sp>
      <p:sp>
        <p:nvSpPr>
          <p:cNvPr id="142" name="Google Shape;14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43" name="Google Shape;143;p22"/>
          <p:cNvCxnSpPr/>
          <p:nvPr/>
        </p:nvCxnSpPr>
        <p:spPr>
          <a:xfrm flipH="1" rot="10800000">
            <a:off x="2822350" y="2572950"/>
            <a:ext cx="5614200" cy="56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4" name="Google Shape;144;p22"/>
          <p:cNvSpPr/>
          <p:nvPr/>
        </p:nvSpPr>
        <p:spPr>
          <a:xfrm>
            <a:off x="3635325" y="2219750"/>
            <a:ext cx="4407600" cy="728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1</a:t>
            </a:r>
            <a:endParaRPr/>
          </a:p>
        </p:txBody>
      </p:sp>
      <p:cxnSp>
        <p:nvCxnSpPr>
          <p:cNvPr id="145" name="Google Shape;145;p22"/>
          <p:cNvCxnSpPr/>
          <p:nvPr/>
        </p:nvCxnSpPr>
        <p:spPr>
          <a:xfrm flipH="1" rot="10800000">
            <a:off x="2843850" y="3522675"/>
            <a:ext cx="5628600" cy="9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" name="Google Shape;146;p22"/>
          <p:cNvSpPr/>
          <p:nvPr/>
        </p:nvSpPr>
        <p:spPr>
          <a:xfrm>
            <a:off x="5515875" y="3169300"/>
            <a:ext cx="2527200" cy="728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2</a:t>
            </a: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1121088" y="2219750"/>
            <a:ext cx="1572600" cy="15771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48" name="Google Shape;148;p22"/>
          <p:cNvSpPr/>
          <p:nvPr/>
        </p:nvSpPr>
        <p:spPr>
          <a:xfrm>
            <a:off x="1312788" y="2432025"/>
            <a:ext cx="1189200" cy="1164000"/>
          </a:xfrm>
          <a:prstGeom prst="rect">
            <a:avLst/>
          </a:prstGeom>
          <a:solidFill>
            <a:srgbClr val="B7B7B7"/>
          </a:solidFill>
          <a:ln cap="flat" cmpd="sng" w="762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CPU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49" name="Google Shape;149;p22"/>
          <p:cNvSpPr/>
          <p:nvPr/>
        </p:nvSpPr>
        <p:spPr>
          <a:xfrm>
            <a:off x="2822350" y="2284050"/>
            <a:ext cx="7557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1</a:t>
            </a:r>
            <a:endParaRPr/>
          </a:p>
        </p:txBody>
      </p:sp>
      <p:sp>
        <p:nvSpPr>
          <p:cNvPr id="150" name="Google Shape;150;p22"/>
          <p:cNvSpPr/>
          <p:nvPr/>
        </p:nvSpPr>
        <p:spPr>
          <a:xfrm>
            <a:off x="2843850" y="3169300"/>
            <a:ext cx="7557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2</a:t>
            </a:r>
            <a:endParaRPr/>
          </a:p>
        </p:txBody>
      </p:sp>
      <p:sp>
        <p:nvSpPr>
          <p:cNvPr id="151" name="Google Shape;151;p22"/>
          <p:cNvSpPr txBox="1"/>
          <p:nvPr/>
        </p:nvSpPr>
        <p:spPr>
          <a:xfrm>
            <a:off x="0" y="956700"/>
            <a:ext cx="9144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en" sz="1800">
                <a:solidFill>
                  <a:schemeClr val="dk1"/>
                </a:solidFill>
              </a:rPr>
              <a:t>“</a:t>
            </a:r>
            <a:r>
              <a:rPr i="1" lang="en" sz="1800">
                <a:solidFill>
                  <a:schemeClr val="dk1"/>
                </a:solidFill>
              </a:rPr>
              <a:t>Job level parallelism - utilizing multiple processors by running independent programs simultaneously.”</a:t>
            </a:r>
            <a:endParaRPr i="1"/>
          </a:p>
        </p:txBody>
      </p:sp>
      <p:sp>
        <p:nvSpPr>
          <p:cNvPr id="152" name="Google Shape;152;p22"/>
          <p:cNvSpPr txBox="1"/>
          <p:nvPr/>
        </p:nvSpPr>
        <p:spPr>
          <a:xfrm>
            <a:off x="0" y="4620300"/>
            <a:ext cx="9144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Patterson, David A, and John L Hennessy. </a:t>
            </a:r>
            <a:r>
              <a:rPr i="1" lang="en" sz="1100">
                <a:solidFill>
                  <a:schemeClr val="dk1"/>
                </a:solidFill>
              </a:rPr>
              <a:t>Computer Organization and Design: The Hardware/Software Interface</a:t>
            </a:r>
            <a:r>
              <a:rPr lang="en" sz="1100">
                <a:solidFill>
                  <a:schemeClr val="dk1"/>
                </a:solidFill>
              </a:rPr>
              <a:t>. 4th ed. San Diego: Elsevier Science &amp; Technology, 2011. Print.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Process, Thread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11700" y="1689825"/>
            <a:ext cx="8520600" cy="28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Process - r</a:t>
            </a:r>
            <a:r>
              <a:rPr lang="en">
                <a:solidFill>
                  <a:schemeClr val="dk1"/>
                </a:solidFill>
              </a:rPr>
              <a:t>unning program with its own space.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Thread - a sequence of executable instructions within a process.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In the screenshot above, 47 threads are assigned for process named “Google Chrome”.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0" name="Google Shape;16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296225"/>
            <a:ext cx="8310226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Multicore GPU architecture</a:t>
            </a:r>
            <a:endParaRPr/>
          </a:p>
        </p:txBody>
      </p:sp>
      <p:sp>
        <p:nvSpPr>
          <p:cNvPr id="166" name="Google Shape;166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3550" y="1441450"/>
            <a:ext cx="5476875" cy="283845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4"/>
          <p:cNvSpPr txBox="1"/>
          <p:nvPr/>
        </p:nvSpPr>
        <p:spPr>
          <a:xfrm>
            <a:off x="0" y="47433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https://www.researchgate.net/publication/319468789_Mobile_devices'_GPUs_in_cloth_dynamics_simulation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5"/>
          <p:cNvSpPr txBox="1"/>
          <p:nvPr>
            <p:ph type="title"/>
          </p:nvPr>
        </p:nvSpPr>
        <p:spPr>
          <a:xfrm>
            <a:off x="0" y="0"/>
            <a:ext cx="5487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SOFTWARE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75" name="Google Shape;17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6" name="Google Shape;176;p25"/>
          <p:cNvSpPr txBox="1"/>
          <p:nvPr/>
        </p:nvSpPr>
        <p:spPr>
          <a:xfrm>
            <a:off x="0" y="47433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https://getwallpapers.com/wallpaper/full/c/5/d/688482-large-software-wallpapers-1920x1080-hd-1080p.jpg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Parallel Programming </a:t>
            </a:r>
            <a:r>
              <a:rPr lang="en" sz="1800"/>
              <a:t>Work and Span (Depth)</a:t>
            </a:r>
            <a:endParaRPr/>
          </a:p>
        </p:txBody>
      </p:sp>
      <p:sp>
        <p:nvSpPr>
          <p:cNvPr id="182" name="Google Shape;18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600" y="1017713"/>
            <a:ext cx="7312801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highlight>
                  <a:srgbClr val="FFFFFF"/>
                </a:highlight>
              </a:rPr>
              <a:t>Multiprocessor Scheduling, Parallel Speedup</a:t>
            </a:r>
            <a:endParaRPr/>
          </a:p>
        </p:txBody>
      </p:sp>
      <p:sp>
        <p:nvSpPr>
          <p:cNvPr id="189" name="Google Shape;189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0" name="Google Shape;190;p27"/>
          <p:cNvSpPr/>
          <p:nvPr/>
        </p:nvSpPr>
        <p:spPr>
          <a:xfrm>
            <a:off x="938850" y="1017725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T1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1" name="Google Shape;191;p27"/>
          <p:cNvSpPr/>
          <p:nvPr/>
        </p:nvSpPr>
        <p:spPr>
          <a:xfrm>
            <a:off x="938850" y="2149363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T2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2" name="Google Shape;192;p27"/>
          <p:cNvSpPr/>
          <p:nvPr/>
        </p:nvSpPr>
        <p:spPr>
          <a:xfrm>
            <a:off x="938850" y="2822513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T3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3" name="Google Shape;193;p27"/>
          <p:cNvSpPr/>
          <p:nvPr/>
        </p:nvSpPr>
        <p:spPr>
          <a:xfrm>
            <a:off x="938850" y="3853725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Courier New"/>
                <a:ea typeface="Courier New"/>
                <a:cs typeface="Courier New"/>
                <a:sym typeface="Courier New"/>
              </a:rPr>
              <a:t>T4</a:t>
            </a:r>
            <a:endParaRPr b="1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4" name="Google Shape;194;p27"/>
          <p:cNvSpPr/>
          <p:nvPr/>
        </p:nvSpPr>
        <p:spPr>
          <a:xfrm>
            <a:off x="0" y="1828675"/>
            <a:ext cx="8523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</a:t>
            </a:r>
            <a:r>
              <a:rPr b="1"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inish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5" name="Google Shape;195;p27"/>
          <p:cNvSpPr/>
          <p:nvPr/>
        </p:nvSpPr>
        <p:spPr>
          <a:xfrm>
            <a:off x="801400" y="1755775"/>
            <a:ext cx="153000" cy="3936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7"/>
          <p:cNvSpPr/>
          <p:nvPr/>
        </p:nvSpPr>
        <p:spPr>
          <a:xfrm>
            <a:off x="852300" y="1801125"/>
            <a:ext cx="7722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async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7" name="Google Shape;197;p27"/>
          <p:cNvSpPr/>
          <p:nvPr/>
        </p:nvSpPr>
        <p:spPr>
          <a:xfrm>
            <a:off x="910800" y="3395225"/>
            <a:ext cx="123900" cy="393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highlight>
                  <a:srgbClr val="FFFFFF"/>
                </a:highlight>
              </a:rPr>
              <a:t>Multiprocessor Scheduling, Parallel Speedup</a:t>
            </a:r>
            <a:endParaRPr/>
          </a:p>
        </p:txBody>
      </p:sp>
      <p:sp>
        <p:nvSpPr>
          <p:cNvPr id="203" name="Google Shape;20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28"/>
          <p:cNvSpPr/>
          <p:nvPr/>
        </p:nvSpPr>
        <p:spPr>
          <a:xfrm>
            <a:off x="938850" y="1017725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ourier New"/>
                <a:ea typeface="Courier New"/>
                <a:cs typeface="Courier New"/>
                <a:sym typeface="Courier New"/>
              </a:rPr>
              <a:t>T1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5" name="Google Shape;205;p28"/>
          <p:cNvSpPr/>
          <p:nvPr/>
        </p:nvSpPr>
        <p:spPr>
          <a:xfrm>
            <a:off x="938850" y="2149363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ourier New"/>
                <a:ea typeface="Courier New"/>
                <a:cs typeface="Courier New"/>
                <a:sym typeface="Courier New"/>
              </a:rPr>
              <a:t>T2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6" name="Google Shape;206;p28"/>
          <p:cNvSpPr/>
          <p:nvPr/>
        </p:nvSpPr>
        <p:spPr>
          <a:xfrm>
            <a:off x="938850" y="2822513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ourier New"/>
                <a:ea typeface="Courier New"/>
                <a:cs typeface="Courier New"/>
                <a:sym typeface="Courier New"/>
              </a:rPr>
              <a:t>T3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7" name="Google Shape;207;p28"/>
          <p:cNvSpPr/>
          <p:nvPr/>
        </p:nvSpPr>
        <p:spPr>
          <a:xfrm>
            <a:off x="938850" y="3853725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ourier New"/>
                <a:ea typeface="Courier New"/>
                <a:cs typeface="Courier New"/>
                <a:sym typeface="Courier New"/>
              </a:rPr>
              <a:t>T4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8" name="Google Shape;208;p28"/>
          <p:cNvSpPr/>
          <p:nvPr/>
        </p:nvSpPr>
        <p:spPr>
          <a:xfrm>
            <a:off x="0" y="1828675"/>
            <a:ext cx="8523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finish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9" name="Google Shape;209;p28"/>
          <p:cNvSpPr/>
          <p:nvPr/>
        </p:nvSpPr>
        <p:spPr>
          <a:xfrm>
            <a:off x="801400" y="1755775"/>
            <a:ext cx="153000" cy="3936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8"/>
          <p:cNvSpPr/>
          <p:nvPr/>
        </p:nvSpPr>
        <p:spPr>
          <a:xfrm>
            <a:off x="852300" y="1801125"/>
            <a:ext cx="7722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async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1" name="Google Shape;211;p28"/>
          <p:cNvSpPr/>
          <p:nvPr/>
        </p:nvSpPr>
        <p:spPr>
          <a:xfrm>
            <a:off x="910800" y="3395225"/>
            <a:ext cx="123900" cy="393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8"/>
          <p:cNvSpPr/>
          <p:nvPr/>
        </p:nvSpPr>
        <p:spPr>
          <a:xfrm>
            <a:off x="2304575" y="2938475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T1</a:t>
            </a:r>
            <a:endParaRPr b="1" sz="15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3" name="Google Shape;213;p28"/>
          <p:cNvSpPr/>
          <p:nvPr/>
        </p:nvSpPr>
        <p:spPr>
          <a:xfrm>
            <a:off x="3375850" y="1486263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T2</a:t>
            </a:r>
            <a:endParaRPr b="1" sz="15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4" name="Google Shape;214;p28"/>
          <p:cNvSpPr/>
          <p:nvPr/>
        </p:nvSpPr>
        <p:spPr>
          <a:xfrm>
            <a:off x="3931088" y="2938463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T3</a:t>
            </a:r>
            <a:endParaRPr b="1" sz="15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5" name="Google Shape;215;p28"/>
          <p:cNvSpPr/>
          <p:nvPr/>
        </p:nvSpPr>
        <p:spPr>
          <a:xfrm>
            <a:off x="5557625" y="2938475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T4</a:t>
            </a:r>
            <a:endParaRPr b="1" sz="15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16" name="Google Shape;216;p28"/>
          <p:cNvCxnSpPr>
            <a:stCxn id="212" idx="7"/>
            <a:endCxn id="213" idx="3"/>
          </p:cNvCxnSpPr>
          <p:nvPr/>
        </p:nvCxnSpPr>
        <p:spPr>
          <a:xfrm flipH="1" rot="10800000">
            <a:off x="2815939" y="1975045"/>
            <a:ext cx="647700" cy="1047300"/>
          </a:xfrm>
          <a:prstGeom prst="straightConnector1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17" name="Google Shape;217;p28"/>
          <p:cNvCxnSpPr>
            <a:stCxn id="212" idx="6"/>
            <a:endCxn id="214" idx="2"/>
          </p:cNvCxnSpPr>
          <p:nvPr/>
        </p:nvCxnSpPr>
        <p:spPr>
          <a:xfrm>
            <a:off x="2903675" y="3224825"/>
            <a:ext cx="1027500" cy="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8" name="Google Shape;218;p28"/>
          <p:cNvCxnSpPr>
            <a:stCxn id="214" idx="6"/>
            <a:endCxn id="215" idx="2"/>
          </p:cNvCxnSpPr>
          <p:nvPr/>
        </p:nvCxnSpPr>
        <p:spPr>
          <a:xfrm>
            <a:off x="4530188" y="3224813"/>
            <a:ext cx="1027500" cy="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19" name="Google Shape;219;p28"/>
          <p:cNvCxnSpPr>
            <a:stCxn id="213" idx="5"/>
            <a:endCxn id="215" idx="1"/>
          </p:cNvCxnSpPr>
          <p:nvPr/>
        </p:nvCxnSpPr>
        <p:spPr>
          <a:xfrm>
            <a:off x="3887214" y="1975093"/>
            <a:ext cx="1758000" cy="10473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20" name="Google Shape;220;p28"/>
          <p:cNvSpPr/>
          <p:nvPr/>
        </p:nvSpPr>
        <p:spPr>
          <a:xfrm rot="-3432800">
            <a:off x="2684557" y="2167120"/>
            <a:ext cx="823250" cy="2480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FORK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221" name="Google Shape;221;p28"/>
          <p:cNvSpPr/>
          <p:nvPr/>
        </p:nvSpPr>
        <p:spPr>
          <a:xfrm rot="1896230">
            <a:off x="4313263" y="2130444"/>
            <a:ext cx="612545" cy="23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JOIN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222" name="Google Shape;222;p28"/>
          <p:cNvSpPr/>
          <p:nvPr/>
        </p:nvSpPr>
        <p:spPr>
          <a:xfrm>
            <a:off x="2849225" y="3008275"/>
            <a:ext cx="1136400" cy="1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CONTINUE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23" name="Google Shape;223;p28"/>
          <p:cNvSpPr/>
          <p:nvPr/>
        </p:nvSpPr>
        <p:spPr>
          <a:xfrm>
            <a:off x="4418650" y="3006125"/>
            <a:ext cx="1123500" cy="1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CONTINUE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24" name="Google Shape;224;p28"/>
          <p:cNvSpPr/>
          <p:nvPr/>
        </p:nvSpPr>
        <p:spPr>
          <a:xfrm rot="3782726">
            <a:off x="3398606" y="2345683"/>
            <a:ext cx="1085412" cy="3057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PARALLEL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p28"/>
          <p:cNvSpPr/>
          <p:nvPr/>
        </p:nvSpPr>
        <p:spPr>
          <a:xfrm>
            <a:off x="2304575" y="3541025"/>
            <a:ext cx="599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26" name="Google Shape;226;p28"/>
          <p:cNvSpPr/>
          <p:nvPr/>
        </p:nvSpPr>
        <p:spPr>
          <a:xfrm>
            <a:off x="3375850" y="1208325"/>
            <a:ext cx="599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227" name="Google Shape;227;p28"/>
          <p:cNvSpPr/>
          <p:nvPr/>
        </p:nvSpPr>
        <p:spPr>
          <a:xfrm>
            <a:off x="3931100" y="3541025"/>
            <a:ext cx="599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228" name="Google Shape;228;p28"/>
          <p:cNvSpPr/>
          <p:nvPr/>
        </p:nvSpPr>
        <p:spPr>
          <a:xfrm>
            <a:off x="5557625" y="3541025"/>
            <a:ext cx="599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highlight>
                  <a:srgbClr val="FFFFFF"/>
                </a:highlight>
              </a:rPr>
              <a:t>Multiprocessor Scheduling, Parallel Speedup</a:t>
            </a:r>
            <a:endParaRPr/>
          </a:p>
        </p:txBody>
      </p:sp>
      <p:sp>
        <p:nvSpPr>
          <p:cNvPr id="234" name="Google Shape;234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29"/>
          <p:cNvSpPr/>
          <p:nvPr/>
        </p:nvSpPr>
        <p:spPr>
          <a:xfrm>
            <a:off x="938850" y="1017725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ourier New"/>
                <a:ea typeface="Courier New"/>
                <a:cs typeface="Courier New"/>
                <a:sym typeface="Courier New"/>
              </a:rPr>
              <a:t>T1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6" name="Google Shape;236;p29"/>
          <p:cNvSpPr/>
          <p:nvPr/>
        </p:nvSpPr>
        <p:spPr>
          <a:xfrm>
            <a:off x="938850" y="2149363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ourier New"/>
                <a:ea typeface="Courier New"/>
                <a:cs typeface="Courier New"/>
                <a:sym typeface="Courier New"/>
              </a:rPr>
              <a:t>T2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7" name="Google Shape;237;p29"/>
          <p:cNvSpPr/>
          <p:nvPr/>
        </p:nvSpPr>
        <p:spPr>
          <a:xfrm>
            <a:off x="938850" y="2822513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ourier New"/>
                <a:ea typeface="Courier New"/>
                <a:cs typeface="Courier New"/>
                <a:sym typeface="Courier New"/>
              </a:rPr>
              <a:t>T3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8" name="Google Shape;238;p29"/>
          <p:cNvSpPr/>
          <p:nvPr/>
        </p:nvSpPr>
        <p:spPr>
          <a:xfrm>
            <a:off x="938850" y="3853725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Courier New"/>
                <a:ea typeface="Courier New"/>
                <a:cs typeface="Courier New"/>
                <a:sym typeface="Courier New"/>
              </a:rPr>
              <a:t>T4</a:t>
            </a:r>
            <a:endParaRPr b="1" sz="15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39" name="Google Shape;239;p29"/>
          <p:cNvSpPr/>
          <p:nvPr/>
        </p:nvSpPr>
        <p:spPr>
          <a:xfrm>
            <a:off x="0" y="1828675"/>
            <a:ext cx="8523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finish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0" name="Google Shape;240;p29"/>
          <p:cNvSpPr/>
          <p:nvPr/>
        </p:nvSpPr>
        <p:spPr>
          <a:xfrm>
            <a:off x="801400" y="1755775"/>
            <a:ext cx="153000" cy="393600"/>
          </a:xfrm>
          <a:prstGeom prst="lef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9"/>
          <p:cNvSpPr/>
          <p:nvPr/>
        </p:nvSpPr>
        <p:spPr>
          <a:xfrm>
            <a:off x="852300" y="1801125"/>
            <a:ext cx="7722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async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2" name="Google Shape;242;p29"/>
          <p:cNvSpPr/>
          <p:nvPr/>
        </p:nvSpPr>
        <p:spPr>
          <a:xfrm>
            <a:off x="910800" y="3395225"/>
            <a:ext cx="123900" cy="3936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9"/>
          <p:cNvSpPr/>
          <p:nvPr/>
        </p:nvSpPr>
        <p:spPr>
          <a:xfrm>
            <a:off x="2304575" y="2938475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T1</a:t>
            </a:r>
            <a:endParaRPr b="1" sz="15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4" name="Google Shape;244;p29"/>
          <p:cNvSpPr/>
          <p:nvPr/>
        </p:nvSpPr>
        <p:spPr>
          <a:xfrm>
            <a:off x="3375850" y="1486263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FF00FF"/>
                </a:solidFill>
                <a:latin typeface="Courier New"/>
                <a:ea typeface="Courier New"/>
                <a:cs typeface="Courier New"/>
                <a:sym typeface="Courier New"/>
              </a:rPr>
              <a:t>T2</a:t>
            </a:r>
            <a:endParaRPr b="1" sz="1500">
              <a:solidFill>
                <a:srgbClr val="FF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5" name="Google Shape;245;p29"/>
          <p:cNvSpPr/>
          <p:nvPr/>
        </p:nvSpPr>
        <p:spPr>
          <a:xfrm>
            <a:off x="3931088" y="2938463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T3</a:t>
            </a:r>
            <a:endParaRPr b="1" sz="15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46" name="Google Shape;246;p29"/>
          <p:cNvSpPr/>
          <p:nvPr/>
        </p:nvSpPr>
        <p:spPr>
          <a:xfrm>
            <a:off x="5557625" y="2938475"/>
            <a:ext cx="599100" cy="5727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T4</a:t>
            </a:r>
            <a:endParaRPr b="1" sz="15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247" name="Google Shape;247;p29"/>
          <p:cNvCxnSpPr>
            <a:stCxn id="243" idx="7"/>
            <a:endCxn id="244" idx="3"/>
          </p:cNvCxnSpPr>
          <p:nvPr/>
        </p:nvCxnSpPr>
        <p:spPr>
          <a:xfrm flipH="1" rot="10800000">
            <a:off x="2815939" y="1975045"/>
            <a:ext cx="647700" cy="1047300"/>
          </a:xfrm>
          <a:prstGeom prst="straightConnector1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248" name="Google Shape;248;p29"/>
          <p:cNvCxnSpPr>
            <a:stCxn id="243" idx="6"/>
            <a:endCxn id="245" idx="2"/>
          </p:cNvCxnSpPr>
          <p:nvPr/>
        </p:nvCxnSpPr>
        <p:spPr>
          <a:xfrm>
            <a:off x="2903675" y="3224825"/>
            <a:ext cx="1027500" cy="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p29"/>
          <p:cNvCxnSpPr>
            <a:stCxn id="245" idx="6"/>
            <a:endCxn id="246" idx="2"/>
          </p:cNvCxnSpPr>
          <p:nvPr/>
        </p:nvCxnSpPr>
        <p:spPr>
          <a:xfrm>
            <a:off x="4530188" y="3224813"/>
            <a:ext cx="1027500" cy="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29"/>
          <p:cNvCxnSpPr>
            <a:stCxn id="244" idx="5"/>
            <a:endCxn id="246" idx="1"/>
          </p:cNvCxnSpPr>
          <p:nvPr/>
        </p:nvCxnSpPr>
        <p:spPr>
          <a:xfrm>
            <a:off x="3887214" y="1975093"/>
            <a:ext cx="1758000" cy="1047300"/>
          </a:xfrm>
          <a:prstGeom prst="straightConnector1">
            <a:avLst/>
          </a:prstGeom>
          <a:noFill/>
          <a:ln cap="flat" cmpd="sng" w="9525">
            <a:solidFill>
              <a:srgbClr val="FF99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51" name="Google Shape;251;p29"/>
          <p:cNvSpPr/>
          <p:nvPr/>
        </p:nvSpPr>
        <p:spPr>
          <a:xfrm rot="-3432800">
            <a:off x="2684557" y="2167120"/>
            <a:ext cx="823250" cy="24806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</a:rPr>
              <a:t>FORK</a:t>
            </a:r>
            <a:endParaRPr>
              <a:solidFill>
                <a:srgbClr val="FF00FF"/>
              </a:solidFill>
            </a:endParaRPr>
          </a:p>
        </p:txBody>
      </p:sp>
      <p:sp>
        <p:nvSpPr>
          <p:cNvPr id="252" name="Google Shape;252;p29"/>
          <p:cNvSpPr/>
          <p:nvPr/>
        </p:nvSpPr>
        <p:spPr>
          <a:xfrm rot="1896230">
            <a:off x="4313263" y="2130444"/>
            <a:ext cx="612545" cy="231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9900"/>
                </a:solidFill>
              </a:rPr>
              <a:t>JOIN</a:t>
            </a:r>
            <a:endParaRPr>
              <a:solidFill>
                <a:srgbClr val="FF9900"/>
              </a:solidFill>
            </a:endParaRPr>
          </a:p>
        </p:txBody>
      </p:sp>
      <p:sp>
        <p:nvSpPr>
          <p:cNvPr id="253" name="Google Shape;253;p29"/>
          <p:cNvSpPr/>
          <p:nvPr/>
        </p:nvSpPr>
        <p:spPr>
          <a:xfrm>
            <a:off x="2849225" y="3008275"/>
            <a:ext cx="1136400" cy="1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CONTINUE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54" name="Google Shape;254;p29"/>
          <p:cNvSpPr/>
          <p:nvPr/>
        </p:nvSpPr>
        <p:spPr>
          <a:xfrm>
            <a:off x="4418650" y="3006125"/>
            <a:ext cx="1123500" cy="18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FF"/>
                </a:solidFill>
              </a:rPr>
              <a:t>CONTINUE</a:t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55" name="Google Shape;255;p29"/>
          <p:cNvSpPr/>
          <p:nvPr/>
        </p:nvSpPr>
        <p:spPr>
          <a:xfrm rot="3782726">
            <a:off x="3398606" y="2345683"/>
            <a:ext cx="1085412" cy="30576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PARALLEL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56" name="Google Shape;256;p29"/>
          <p:cNvSpPr/>
          <p:nvPr/>
        </p:nvSpPr>
        <p:spPr>
          <a:xfrm>
            <a:off x="2304575" y="3541025"/>
            <a:ext cx="599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57" name="Google Shape;257;p29"/>
          <p:cNvSpPr/>
          <p:nvPr/>
        </p:nvSpPr>
        <p:spPr>
          <a:xfrm>
            <a:off x="3375850" y="1208325"/>
            <a:ext cx="599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258" name="Google Shape;258;p29"/>
          <p:cNvSpPr/>
          <p:nvPr/>
        </p:nvSpPr>
        <p:spPr>
          <a:xfrm>
            <a:off x="3931100" y="3541025"/>
            <a:ext cx="599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259" name="Google Shape;259;p29"/>
          <p:cNvSpPr/>
          <p:nvPr/>
        </p:nvSpPr>
        <p:spPr>
          <a:xfrm>
            <a:off x="5557625" y="3541025"/>
            <a:ext cx="599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60" name="Google Shape;260;p29"/>
          <p:cNvSpPr/>
          <p:nvPr/>
        </p:nvSpPr>
        <p:spPr>
          <a:xfrm>
            <a:off x="6396400" y="1017725"/>
            <a:ext cx="2747700" cy="41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</a:t>
            </a:r>
            <a:r>
              <a:rPr lang="en"/>
              <a:t>ork = 1 + 10 + 10 + 1 = 22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pan = 12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deal parallelism &lt;= </a:t>
            </a:r>
            <a:endParaRPr/>
          </a:p>
        </p:txBody>
      </p:sp>
      <p:sp>
        <p:nvSpPr>
          <p:cNvPr id="261" name="Google Shape;261;p29"/>
          <p:cNvSpPr/>
          <p:nvPr/>
        </p:nvSpPr>
        <p:spPr>
          <a:xfrm rot="5400000">
            <a:off x="4096400" y="1955750"/>
            <a:ext cx="268500" cy="3847500"/>
          </a:xfrm>
          <a:prstGeom prst="rightBrace">
            <a:avLst>
              <a:gd fmla="val 50000" name="adj1"/>
              <a:gd fmla="val 49979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9"/>
          <p:cNvSpPr/>
          <p:nvPr/>
        </p:nvSpPr>
        <p:spPr>
          <a:xfrm>
            <a:off x="3931100" y="4016175"/>
            <a:ext cx="599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</a:t>
            </a:r>
            <a:endParaRPr/>
          </a:p>
        </p:txBody>
      </p:sp>
      <p:sp>
        <p:nvSpPr>
          <p:cNvPr id="263" name="Google Shape;263;p29"/>
          <p:cNvSpPr/>
          <p:nvPr/>
        </p:nvSpPr>
        <p:spPr>
          <a:xfrm>
            <a:off x="8099300" y="1755775"/>
            <a:ext cx="5991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</a:t>
            </a:r>
            <a:endParaRPr/>
          </a:p>
        </p:txBody>
      </p:sp>
      <p:sp>
        <p:nvSpPr>
          <p:cNvPr id="264" name="Google Shape;264;p29"/>
          <p:cNvSpPr/>
          <p:nvPr/>
        </p:nvSpPr>
        <p:spPr>
          <a:xfrm>
            <a:off x="8099300" y="2043950"/>
            <a:ext cx="599100" cy="26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span</a:t>
            </a:r>
            <a:endParaRPr/>
          </a:p>
        </p:txBody>
      </p:sp>
      <p:cxnSp>
        <p:nvCxnSpPr>
          <p:cNvPr id="265" name="Google Shape;265;p29"/>
          <p:cNvCxnSpPr/>
          <p:nvPr/>
        </p:nvCxnSpPr>
        <p:spPr>
          <a:xfrm rot="10800000">
            <a:off x="8099300" y="2043950"/>
            <a:ext cx="68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Amdahl’s Law</a:t>
            </a:r>
            <a:endParaRPr/>
          </a:p>
        </p:txBody>
      </p:sp>
      <p:sp>
        <p:nvSpPr>
          <p:cNvPr id="271" name="Google Shape;271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Q - s</a:t>
            </a:r>
            <a:r>
              <a:rPr lang="en">
                <a:solidFill>
                  <a:schemeClr val="dk1"/>
                </a:solidFill>
              </a:rPr>
              <a:t>equential</a:t>
            </a:r>
            <a:r>
              <a:rPr lang="en">
                <a:solidFill>
                  <a:schemeClr val="dk1"/>
                </a:solidFill>
              </a:rPr>
              <a:t> part of the program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SPEEDUP &lt;=</a:t>
            </a:r>
            <a:r>
              <a:rPr lang="en"/>
              <a:t> </a:t>
            </a:r>
            <a:endParaRPr/>
          </a:p>
        </p:txBody>
      </p:sp>
      <p:sp>
        <p:nvSpPr>
          <p:cNvPr id="272" name="Google Shape;272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3" name="Google Shape;273;p30"/>
          <p:cNvSpPr/>
          <p:nvPr/>
        </p:nvSpPr>
        <p:spPr>
          <a:xfrm>
            <a:off x="2054500" y="1755775"/>
            <a:ext cx="44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1</a:t>
            </a:r>
            <a:endParaRPr sz="2000"/>
          </a:p>
        </p:txBody>
      </p:sp>
      <p:sp>
        <p:nvSpPr>
          <p:cNvPr id="274" name="Google Shape;274;p30"/>
          <p:cNvSpPr/>
          <p:nvPr/>
        </p:nvSpPr>
        <p:spPr>
          <a:xfrm>
            <a:off x="2054500" y="2328475"/>
            <a:ext cx="44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Q</a:t>
            </a:r>
            <a:endParaRPr sz="2000"/>
          </a:p>
        </p:txBody>
      </p:sp>
      <p:cxnSp>
        <p:nvCxnSpPr>
          <p:cNvPr id="275" name="Google Shape;275;p30"/>
          <p:cNvCxnSpPr/>
          <p:nvPr/>
        </p:nvCxnSpPr>
        <p:spPr>
          <a:xfrm flipH="1" rot="10800000">
            <a:off x="2007250" y="2326375"/>
            <a:ext cx="547800" cy="21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Amdahl’s Law</a:t>
            </a:r>
            <a:endParaRPr/>
          </a:p>
        </p:txBody>
      </p:sp>
      <p:sp>
        <p:nvSpPr>
          <p:cNvPr id="281" name="Google Shape;281;p31"/>
          <p:cNvSpPr txBox="1"/>
          <p:nvPr>
            <p:ph idx="1" type="body"/>
          </p:nvPr>
        </p:nvSpPr>
        <p:spPr>
          <a:xfrm>
            <a:off x="311700" y="1152475"/>
            <a:ext cx="367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Q - sequential part of the program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SPEEDUP</a:t>
            </a:r>
            <a:r>
              <a:rPr lang="en">
                <a:solidFill>
                  <a:schemeClr val="dk1"/>
                </a:solidFill>
              </a:rPr>
              <a:t> &lt;=</a:t>
            </a:r>
            <a:r>
              <a:rPr lang="en"/>
              <a:t> </a:t>
            </a:r>
            <a:endParaRPr/>
          </a:p>
        </p:txBody>
      </p:sp>
      <p:sp>
        <p:nvSpPr>
          <p:cNvPr id="282" name="Google Shape;28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3" name="Google Shape;283;p31"/>
          <p:cNvSpPr/>
          <p:nvPr/>
        </p:nvSpPr>
        <p:spPr>
          <a:xfrm>
            <a:off x="2054500" y="1755775"/>
            <a:ext cx="44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1</a:t>
            </a:r>
            <a:endParaRPr sz="2000"/>
          </a:p>
        </p:txBody>
      </p:sp>
      <p:sp>
        <p:nvSpPr>
          <p:cNvPr id="284" name="Google Shape;284;p31"/>
          <p:cNvSpPr/>
          <p:nvPr/>
        </p:nvSpPr>
        <p:spPr>
          <a:xfrm>
            <a:off x="2054500" y="2328475"/>
            <a:ext cx="446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Q</a:t>
            </a:r>
            <a:endParaRPr sz="2000"/>
          </a:p>
        </p:txBody>
      </p:sp>
      <p:cxnSp>
        <p:nvCxnSpPr>
          <p:cNvPr id="285" name="Google Shape;285;p31"/>
          <p:cNvCxnSpPr/>
          <p:nvPr/>
        </p:nvCxnSpPr>
        <p:spPr>
          <a:xfrm flipH="1" rot="10800000">
            <a:off x="2007250" y="2326375"/>
            <a:ext cx="547800" cy="21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6" name="Google Shape;286;p31"/>
          <p:cNvSpPr txBox="1"/>
          <p:nvPr>
            <p:ph idx="1" type="body"/>
          </p:nvPr>
        </p:nvSpPr>
        <p:spPr>
          <a:xfrm>
            <a:off x="3987000" y="1152475"/>
            <a:ext cx="4485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e</a:t>
            </a:r>
            <a:r>
              <a:rPr i="1" lang="en">
                <a:solidFill>
                  <a:schemeClr val="dk1"/>
                </a:solidFill>
              </a:rPr>
              <a:t>xample 1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</a:t>
            </a:r>
            <a:r>
              <a:rPr lang="en">
                <a:solidFill>
                  <a:schemeClr val="dk1"/>
                </a:solidFill>
              </a:rPr>
              <a:t>he portion of the program that runs only sequentially - 50 % or 0.5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maximum speedup 1 / 0.5 = 2;</a:t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dk1"/>
                </a:solidFill>
              </a:rPr>
              <a:t>example 2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portion of the program that runs only sequentially - 10 % or 0.1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maximum speedup 1 / 0.1 = 10;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Hardware</a:t>
            </a:r>
            <a:endParaRPr b="1">
              <a:solidFill>
                <a:schemeClr val="dk1"/>
              </a:solidFill>
            </a:endParaRPr>
          </a:p>
          <a:p>
            <a:pPr indent="45720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Multicore Processor, Concurrency, Parallel Programming, Process, Thread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Software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	</a:t>
            </a:r>
            <a:r>
              <a:rPr lang="en">
                <a:solidFill>
                  <a:schemeClr val="dk1"/>
                </a:solidFill>
              </a:rPr>
              <a:t>Parallel Programming, </a:t>
            </a:r>
            <a:r>
              <a:rPr lang="en">
                <a:solidFill>
                  <a:schemeClr val="dk1"/>
                </a:solidFill>
              </a:rPr>
              <a:t>Scheduling, Speedup, Amdahl’s Law, SISD, SIMD, MIMD, Pipelines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C++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Multithreading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Shared Memory Multiprocessor</a:t>
            </a:r>
            <a:endParaRPr/>
          </a:p>
        </p:txBody>
      </p:sp>
      <p:sp>
        <p:nvSpPr>
          <p:cNvPr id="292" name="Google Shape;29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3" name="Google Shape;293;p32"/>
          <p:cNvSpPr/>
          <p:nvPr/>
        </p:nvSpPr>
        <p:spPr>
          <a:xfrm>
            <a:off x="311700" y="1143825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processor 1</a:t>
            </a:r>
            <a:endParaRPr/>
          </a:p>
        </p:txBody>
      </p:sp>
      <p:sp>
        <p:nvSpPr>
          <p:cNvPr id="294" name="Google Shape;294;p32"/>
          <p:cNvSpPr/>
          <p:nvPr/>
        </p:nvSpPr>
        <p:spPr>
          <a:xfrm>
            <a:off x="1987350" y="1143825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processor 2</a:t>
            </a:r>
            <a:endParaRPr/>
          </a:p>
        </p:txBody>
      </p:sp>
      <p:sp>
        <p:nvSpPr>
          <p:cNvPr id="295" name="Google Shape;295;p32"/>
          <p:cNvSpPr/>
          <p:nvPr/>
        </p:nvSpPr>
        <p:spPr>
          <a:xfrm>
            <a:off x="4376975" y="1143825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processor N</a:t>
            </a:r>
            <a:endParaRPr/>
          </a:p>
        </p:txBody>
      </p:sp>
      <p:sp>
        <p:nvSpPr>
          <p:cNvPr id="296" name="Google Shape;296;p32"/>
          <p:cNvSpPr/>
          <p:nvPr/>
        </p:nvSpPr>
        <p:spPr>
          <a:xfrm>
            <a:off x="311700" y="2076350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ache 1</a:t>
            </a:r>
            <a:endParaRPr/>
          </a:p>
        </p:txBody>
      </p:sp>
      <p:sp>
        <p:nvSpPr>
          <p:cNvPr id="297" name="Google Shape;297;p32"/>
          <p:cNvSpPr/>
          <p:nvPr/>
        </p:nvSpPr>
        <p:spPr>
          <a:xfrm>
            <a:off x="1987350" y="2076350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ache 2</a:t>
            </a:r>
            <a:endParaRPr/>
          </a:p>
        </p:txBody>
      </p:sp>
      <p:sp>
        <p:nvSpPr>
          <p:cNvPr id="298" name="Google Shape;298;p32"/>
          <p:cNvSpPr/>
          <p:nvPr/>
        </p:nvSpPr>
        <p:spPr>
          <a:xfrm>
            <a:off x="4376975" y="2076350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r>
              <a:rPr lang="en"/>
              <a:t>ache N</a:t>
            </a:r>
            <a:endParaRPr/>
          </a:p>
        </p:txBody>
      </p:sp>
      <p:cxnSp>
        <p:nvCxnSpPr>
          <p:cNvPr id="299" name="Google Shape;299;p32"/>
          <p:cNvCxnSpPr>
            <a:stCxn id="293" idx="2"/>
            <a:endCxn id="296" idx="0"/>
          </p:cNvCxnSpPr>
          <p:nvPr/>
        </p:nvCxnSpPr>
        <p:spPr>
          <a:xfrm>
            <a:off x="928050" y="1471725"/>
            <a:ext cx="0" cy="6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cxnSp>
        <p:nvCxnSpPr>
          <p:cNvPr id="300" name="Google Shape;300;p32"/>
          <p:cNvCxnSpPr/>
          <p:nvPr/>
        </p:nvCxnSpPr>
        <p:spPr>
          <a:xfrm>
            <a:off x="2603700" y="1471725"/>
            <a:ext cx="0" cy="6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cxnSp>
        <p:nvCxnSpPr>
          <p:cNvPr id="301" name="Google Shape;301;p32"/>
          <p:cNvCxnSpPr/>
          <p:nvPr/>
        </p:nvCxnSpPr>
        <p:spPr>
          <a:xfrm>
            <a:off x="4993325" y="1471725"/>
            <a:ext cx="0" cy="6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sp>
        <p:nvSpPr>
          <p:cNvPr id="302" name="Google Shape;302;p32"/>
          <p:cNvSpPr/>
          <p:nvPr/>
        </p:nvSpPr>
        <p:spPr>
          <a:xfrm>
            <a:off x="311700" y="2826750"/>
            <a:ext cx="52980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nterconnection network</a:t>
            </a:r>
            <a:endParaRPr/>
          </a:p>
        </p:txBody>
      </p:sp>
      <p:cxnSp>
        <p:nvCxnSpPr>
          <p:cNvPr id="303" name="Google Shape;303;p32"/>
          <p:cNvCxnSpPr>
            <a:stCxn id="296" idx="2"/>
          </p:cNvCxnSpPr>
          <p:nvPr/>
        </p:nvCxnSpPr>
        <p:spPr>
          <a:xfrm>
            <a:off x="928050" y="2404250"/>
            <a:ext cx="4500" cy="41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cxnSp>
        <p:nvCxnSpPr>
          <p:cNvPr id="304" name="Google Shape;304;p32"/>
          <p:cNvCxnSpPr/>
          <p:nvPr/>
        </p:nvCxnSpPr>
        <p:spPr>
          <a:xfrm>
            <a:off x="2601450" y="2404250"/>
            <a:ext cx="4500" cy="41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cxnSp>
        <p:nvCxnSpPr>
          <p:cNvPr id="305" name="Google Shape;305;p32"/>
          <p:cNvCxnSpPr/>
          <p:nvPr/>
        </p:nvCxnSpPr>
        <p:spPr>
          <a:xfrm>
            <a:off x="4991075" y="2404250"/>
            <a:ext cx="4500" cy="41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cxnSp>
        <p:nvCxnSpPr>
          <p:cNvPr id="306" name="Google Shape;306;p32"/>
          <p:cNvCxnSpPr>
            <a:stCxn id="302" idx="2"/>
          </p:cNvCxnSpPr>
          <p:nvPr/>
        </p:nvCxnSpPr>
        <p:spPr>
          <a:xfrm>
            <a:off x="2960700" y="3154650"/>
            <a:ext cx="4500" cy="62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sp>
        <p:nvSpPr>
          <p:cNvPr id="307" name="Google Shape;307;p32"/>
          <p:cNvSpPr/>
          <p:nvPr/>
        </p:nvSpPr>
        <p:spPr>
          <a:xfrm>
            <a:off x="2164800" y="3751975"/>
            <a:ext cx="15918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hared memory</a:t>
            </a:r>
            <a:endParaRPr/>
          </a:p>
        </p:txBody>
      </p:sp>
      <p:cxnSp>
        <p:nvCxnSpPr>
          <p:cNvPr id="308" name="Google Shape;308;p32"/>
          <p:cNvCxnSpPr/>
          <p:nvPr/>
        </p:nvCxnSpPr>
        <p:spPr>
          <a:xfrm>
            <a:off x="4991075" y="3161950"/>
            <a:ext cx="4500" cy="62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sp>
        <p:nvSpPr>
          <p:cNvPr id="309" name="Google Shape;309;p32"/>
          <p:cNvSpPr/>
          <p:nvPr/>
        </p:nvSpPr>
        <p:spPr>
          <a:xfrm>
            <a:off x="4376975" y="3795650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I/O</a:t>
            </a:r>
            <a:endParaRPr/>
          </a:p>
        </p:txBody>
      </p:sp>
      <p:sp>
        <p:nvSpPr>
          <p:cNvPr id="310" name="Google Shape;310;p32"/>
          <p:cNvSpPr/>
          <p:nvPr/>
        </p:nvSpPr>
        <p:spPr>
          <a:xfrm>
            <a:off x="3426925" y="1143825"/>
            <a:ext cx="725700" cy="327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  <p:sp>
        <p:nvSpPr>
          <p:cNvPr id="311" name="Google Shape;311;p32"/>
          <p:cNvSpPr/>
          <p:nvPr/>
        </p:nvSpPr>
        <p:spPr>
          <a:xfrm>
            <a:off x="6126950" y="342250"/>
            <a:ext cx="2404200" cy="2724900"/>
          </a:xfrm>
          <a:prstGeom prst="verticalScroll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</a:t>
            </a:r>
            <a:r>
              <a:rPr b="1" lang="en"/>
              <a:t>ynchronization</a:t>
            </a:r>
            <a:r>
              <a:rPr i="1" lang="en"/>
              <a:t> - </a:t>
            </a:r>
            <a:r>
              <a:rPr i="1" lang="en">
                <a:solidFill>
                  <a:schemeClr val="dk1"/>
                </a:solidFill>
              </a:rPr>
              <a:t>coordination of </a:t>
            </a:r>
            <a:r>
              <a:rPr i="1" lang="en"/>
              <a:t>multiple processors when operate on shared memory.</a:t>
            </a:r>
            <a:endParaRPr i="1"/>
          </a:p>
        </p:txBody>
      </p:sp>
      <p:sp>
        <p:nvSpPr>
          <p:cNvPr id="312" name="Google Shape;312;p32"/>
          <p:cNvSpPr/>
          <p:nvPr/>
        </p:nvSpPr>
        <p:spPr>
          <a:xfrm>
            <a:off x="3435663" y="2076350"/>
            <a:ext cx="725700" cy="327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  <p:sp>
        <p:nvSpPr>
          <p:cNvPr id="313" name="Google Shape;313;p32"/>
          <p:cNvSpPr/>
          <p:nvPr/>
        </p:nvSpPr>
        <p:spPr>
          <a:xfrm>
            <a:off x="6272750" y="3249300"/>
            <a:ext cx="2112600" cy="1071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dk1"/>
                </a:solidFill>
              </a:rPr>
              <a:t>administration cost for N processors same as for single machine.</a:t>
            </a: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Message Passing</a:t>
            </a:r>
            <a:r>
              <a:rPr lang="en"/>
              <a:t> Multiprocessor</a:t>
            </a:r>
            <a:endParaRPr/>
          </a:p>
        </p:txBody>
      </p:sp>
      <p:sp>
        <p:nvSpPr>
          <p:cNvPr id="319" name="Google Shape;31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0" name="Google Shape;320;p33"/>
          <p:cNvSpPr/>
          <p:nvPr/>
        </p:nvSpPr>
        <p:spPr>
          <a:xfrm>
            <a:off x="311700" y="1143825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processor 1</a:t>
            </a:r>
            <a:endParaRPr/>
          </a:p>
        </p:txBody>
      </p:sp>
      <p:sp>
        <p:nvSpPr>
          <p:cNvPr id="321" name="Google Shape;321;p33"/>
          <p:cNvSpPr/>
          <p:nvPr/>
        </p:nvSpPr>
        <p:spPr>
          <a:xfrm>
            <a:off x="1987350" y="1143825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processor 2</a:t>
            </a:r>
            <a:endParaRPr/>
          </a:p>
        </p:txBody>
      </p:sp>
      <p:sp>
        <p:nvSpPr>
          <p:cNvPr id="322" name="Google Shape;322;p33"/>
          <p:cNvSpPr/>
          <p:nvPr/>
        </p:nvSpPr>
        <p:spPr>
          <a:xfrm>
            <a:off x="4376975" y="1143825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processor N</a:t>
            </a:r>
            <a:endParaRPr/>
          </a:p>
        </p:txBody>
      </p:sp>
      <p:sp>
        <p:nvSpPr>
          <p:cNvPr id="323" name="Google Shape;323;p33"/>
          <p:cNvSpPr/>
          <p:nvPr/>
        </p:nvSpPr>
        <p:spPr>
          <a:xfrm>
            <a:off x="311700" y="2076350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cache 1</a:t>
            </a:r>
            <a:endParaRPr/>
          </a:p>
        </p:txBody>
      </p:sp>
      <p:sp>
        <p:nvSpPr>
          <p:cNvPr id="324" name="Google Shape;324;p33"/>
          <p:cNvSpPr/>
          <p:nvPr/>
        </p:nvSpPr>
        <p:spPr>
          <a:xfrm>
            <a:off x="1987350" y="2076350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cache 2</a:t>
            </a:r>
            <a:endParaRPr/>
          </a:p>
        </p:txBody>
      </p:sp>
      <p:sp>
        <p:nvSpPr>
          <p:cNvPr id="325" name="Google Shape;325;p33"/>
          <p:cNvSpPr/>
          <p:nvPr/>
        </p:nvSpPr>
        <p:spPr>
          <a:xfrm>
            <a:off x="4376975" y="2076350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cache N</a:t>
            </a:r>
            <a:endParaRPr/>
          </a:p>
        </p:txBody>
      </p:sp>
      <p:cxnSp>
        <p:nvCxnSpPr>
          <p:cNvPr id="326" name="Google Shape;326;p33"/>
          <p:cNvCxnSpPr>
            <a:stCxn id="320" idx="2"/>
            <a:endCxn id="323" idx="0"/>
          </p:cNvCxnSpPr>
          <p:nvPr/>
        </p:nvCxnSpPr>
        <p:spPr>
          <a:xfrm>
            <a:off x="928050" y="1471725"/>
            <a:ext cx="0" cy="6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cxnSp>
        <p:nvCxnSpPr>
          <p:cNvPr id="327" name="Google Shape;327;p33"/>
          <p:cNvCxnSpPr/>
          <p:nvPr/>
        </p:nvCxnSpPr>
        <p:spPr>
          <a:xfrm>
            <a:off x="2603700" y="1471725"/>
            <a:ext cx="0" cy="6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cxnSp>
        <p:nvCxnSpPr>
          <p:cNvPr id="328" name="Google Shape;328;p33"/>
          <p:cNvCxnSpPr/>
          <p:nvPr/>
        </p:nvCxnSpPr>
        <p:spPr>
          <a:xfrm>
            <a:off x="4993325" y="1471725"/>
            <a:ext cx="0" cy="6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sp>
        <p:nvSpPr>
          <p:cNvPr id="329" name="Google Shape;329;p33"/>
          <p:cNvSpPr/>
          <p:nvPr/>
        </p:nvSpPr>
        <p:spPr>
          <a:xfrm>
            <a:off x="311700" y="3609800"/>
            <a:ext cx="52980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interconnection network</a:t>
            </a:r>
            <a:endParaRPr/>
          </a:p>
        </p:txBody>
      </p:sp>
      <p:cxnSp>
        <p:nvCxnSpPr>
          <p:cNvPr id="330" name="Google Shape;330;p33"/>
          <p:cNvCxnSpPr>
            <a:stCxn id="323" idx="2"/>
          </p:cNvCxnSpPr>
          <p:nvPr/>
        </p:nvCxnSpPr>
        <p:spPr>
          <a:xfrm>
            <a:off x="928050" y="2404250"/>
            <a:ext cx="4500" cy="41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cxnSp>
        <p:nvCxnSpPr>
          <p:cNvPr id="331" name="Google Shape;331;p33"/>
          <p:cNvCxnSpPr/>
          <p:nvPr/>
        </p:nvCxnSpPr>
        <p:spPr>
          <a:xfrm>
            <a:off x="2601450" y="2404250"/>
            <a:ext cx="4500" cy="41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cxnSp>
        <p:nvCxnSpPr>
          <p:cNvPr id="332" name="Google Shape;332;p33"/>
          <p:cNvCxnSpPr/>
          <p:nvPr/>
        </p:nvCxnSpPr>
        <p:spPr>
          <a:xfrm>
            <a:off x="4991075" y="2404250"/>
            <a:ext cx="4500" cy="41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cxnSp>
        <p:nvCxnSpPr>
          <p:cNvPr id="333" name="Google Shape;333;p33"/>
          <p:cNvCxnSpPr/>
          <p:nvPr/>
        </p:nvCxnSpPr>
        <p:spPr>
          <a:xfrm>
            <a:off x="2601450" y="3169038"/>
            <a:ext cx="6600" cy="42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sp>
        <p:nvSpPr>
          <p:cNvPr id="334" name="Google Shape;334;p33"/>
          <p:cNvSpPr/>
          <p:nvPr/>
        </p:nvSpPr>
        <p:spPr>
          <a:xfrm>
            <a:off x="311700" y="2830300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emory 1</a:t>
            </a:r>
            <a:endParaRPr/>
          </a:p>
        </p:txBody>
      </p:sp>
      <p:cxnSp>
        <p:nvCxnSpPr>
          <p:cNvPr id="335" name="Google Shape;335;p33"/>
          <p:cNvCxnSpPr/>
          <p:nvPr/>
        </p:nvCxnSpPr>
        <p:spPr>
          <a:xfrm>
            <a:off x="4991075" y="3161950"/>
            <a:ext cx="6600" cy="42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sp>
        <p:nvSpPr>
          <p:cNvPr id="336" name="Google Shape;336;p33"/>
          <p:cNvSpPr/>
          <p:nvPr/>
        </p:nvSpPr>
        <p:spPr>
          <a:xfrm>
            <a:off x="3426925" y="1143825"/>
            <a:ext cx="725700" cy="327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  <p:sp>
        <p:nvSpPr>
          <p:cNvPr id="337" name="Google Shape;337;p33"/>
          <p:cNvSpPr/>
          <p:nvPr/>
        </p:nvSpPr>
        <p:spPr>
          <a:xfrm>
            <a:off x="6199900" y="411525"/>
            <a:ext cx="2404200" cy="2724900"/>
          </a:xfrm>
          <a:prstGeom prst="verticalScroll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</a:t>
            </a:r>
            <a:r>
              <a:rPr b="1" lang="en"/>
              <a:t>essage passing</a:t>
            </a:r>
            <a:r>
              <a:rPr i="1" lang="en"/>
              <a:t> - </a:t>
            </a:r>
            <a:r>
              <a:rPr i="1" lang="en">
                <a:solidFill>
                  <a:schemeClr val="dk1"/>
                </a:solidFill>
              </a:rPr>
              <a:t>sending and receiving messages among processors from their private memories.</a:t>
            </a:r>
            <a:endParaRPr i="1"/>
          </a:p>
        </p:txBody>
      </p:sp>
      <p:sp>
        <p:nvSpPr>
          <p:cNvPr id="338" name="Google Shape;338;p33"/>
          <p:cNvSpPr/>
          <p:nvPr/>
        </p:nvSpPr>
        <p:spPr>
          <a:xfrm>
            <a:off x="3435663" y="2076350"/>
            <a:ext cx="725700" cy="327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  <p:sp>
        <p:nvSpPr>
          <p:cNvPr id="339" name="Google Shape;339;p33"/>
          <p:cNvSpPr/>
          <p:nvPr/>
        </p:nvSpPr>
        <p:spPr>
          <a:xfrm>
            <a:off x="1987350" y="2830300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2</a:t>
            </a:r>
            <a:endParaRPr/>
          </a:p>
        </p:txBody>
      </p:sp>
      <p:sp>
        <p:nvSpPr>
          <p:cNvPr id="340" name="Google Shape;340;p33"/>
          <p:cNvSpPr/>
          <p:nvPr/>
        </p:nvSpPr>
        <p:spPr>
          <a:xfrm>
            <a:off x="4376975" y="2830300"/>
            <a:ext cx="1232700" cy="327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N</a:t>
            </a:r>
            <a:endParaRPr/>
          </a:p>
        </p:txBody>
      </p:sp>
      <p:cxnSp>
        <p:nvCxnSpPr>
          <p:cNvPr id="341" name="Google Shape;341;p33"/>
          <p:cNvCxnSpPr/>
          <p:nvPr/>
        </p:nvCxnSpPr>
        <p:spPr>
          <a:xfrm>
            <a:off x="923250" y="3158100"/>
            <a:ext cx="2100" cy="44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triangle"/>
          </a:ln>
        </p:spPr>
      </p:cxnSp>
      <p:sp>
        <p:nvSpPr>
          <p:cNvPr id="342" name="Google Shape;342;p33"/>
          <p:cNvSpPr/>
          <p:nvPr/>
        </p:nvSpPr>
        <p:spPr>
          <a:xfrm>
            <a:off x="3435650" y="2830300"/>
            <a:ext cx="725700" cy="3279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</a:t>
            </a:r>
            <a:endParaRPr/>
          </a:p>
        </p:txBody>
      </p:sp>
      <p:sp>
        <p:nvSpPr>
          <p:cNvPr id="343" name="Google Shape;343;p33"/>
          <p:cNvSpPr/>
          <p:nvPr/>
        </p:nvSpPr>
        <p:spPr>
          <a:xfrm>
            <a:off x="6272750" y="3591850"/>
            <a:ext cx="2112600" cy="10710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High communication performance, but expensive.</a:t>
            </a:r>
            <a:endParaRPr i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Clusters vs. Virtual Machines</a:t>
            </a:r>
            <a:endParaRPr/>
          </a:p>
        </p:txBody>
      </p:sp>
      <p:sp>
        <p:nvSpPr>
          <p:cNvPr id="349" name="Google Shape;349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Clusters - computers connected via standard network using switches and cables.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Virtual machines - operating systems run within other OS on a physical machine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i="1">
              <a:solidFill>
                <a:schemeClr val="dk1"/>
              </a:solidFill>
            </a:endParaRPr>
          </a:p>
        </p:txBody>
      </p:sp>
      <p:sp>
        <p:nvSpPr>
          <p:cNvPr id="350" name="Google Shape;35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1" name="Google Shape;351;p34"/>
          <p:cNvSpPr/>
          <p:nvPr/>
        </p:nvSpPr>
        <p:spPr>
          <a:xfrm>
            <a:off x="4483725" y="1595500"/>
            <a:ext cx="4047900" cy="10605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</a:rPr>
              <a:t>administration as costly as  the size;</a:t>
            </a:r>
            <a:endParaRPr i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 sz="1800">
                <a:solidFill>
                  <a:schemeClr val="dk1"/>
                </a:solidFill>
              </a:rPr>
              <a:t>easy to increase/decrease the size;</a:t>
            </a:r>
            <a:endParaRPr i="1" sz="1800">
              <a:solidFill>
                <a:schemeClr val="dk1"/>
              </a:solidFill>
            </a:endParaRPr>
          </a:p>
        </p:txBody>
      </p:sp>
      <p:sp>
        <p:nvSpPr>
          <p:cNvPr id="352" name="Google Shape;352;p34"/>
          <p:cNvSpPr/>
          <p:nvPr/>
        </p:nvSpPr>
        <p:spPr>
          <a:xfrm>
            <a:off x="377000" y="3165025"/>
            <a:ext cx="3115500" cy="14982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</a:rPr>
              <a:t>start/stop programs independently;</a:t>
            </a:r>
            <a:endParaRPr i="1" sz="1800">
              <a:solidFill>
                <a:schemeClr val="dk1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800">
                <a:solidFill>
                  <a:schemeClr val="dk1"/>
                </a:solidFill>
              </a:rPr>
              <a:t>m</a:t>
            </a:r>
            <a:r>
              <a:rPr i="1" lang="en" sz="1800">
                <a:solidFill>
                  <a:schemeClr val="dk1"/>
                </a:solidFill>
              </a:rPr>
              <a:t>igrate running program within computers;</a:t>
            </a:r>
            <a:endParaRPr i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and Data</a:t>
            </a:r>
            <a:endParaRPr/>
          </a:p>
        </p:txBody>
      </p:sp>
      <p:sp>
        <p:nvSpPr>
          <p:cNvPr id="358" name="Google Shape;358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59" name="Google Shape;359;p35"/>
          <p:cNvGrpSpPr/>
          <p:nvPr/>
        </p:nvGrpSpPr>
        <p:grpSpPr>
          <a:xfrm>
            <a:off x="311700" y="1017724"/>
            <a:ext cx="6238275" cy="3177801"/>
            <a:chOff x="1346475" y="1117549"/>
            <a:chExt cx="6238275" cy="3177801"/>
          </a:xfrm>
        </p:grpSpPr>
        <p:grpSp>
          <p:nvGrpSpPr>
            <p:cNvPr id="360" name="Google Shape;360;p35"/>
            <p:cNvGrpSpPr/>
            <p:nvPr/>
          </p:nvGrpSpPr>
          <p:grpSpPr>
            <a:xfrm>
              <a:off x="1562667" y="1117549"/>
              <a:ext cx="6018661" cy="2908389"/>
              <a:chOff x="1864850" y="1609025"/>
              <a:chExt cx="3298800" cy="787200"/>
            </a:xfrm>
          </p:grpSpPr>
          <p:sp>
            <p:nvSpPr>
              <p:cNvPr id="361" name="Google Shape;361;p35"/>
              <p:cNvSpPr/>
              <p:nvPr/>
            </p:nvSpPr>
            <p:spPr>
              <a:xfrm>
                <a:off x="1864850" y="16090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6000"/>
                  <a:t>M</a:t>
                </a:r>
                <a:r>
                  <a:rPr lang="en" sz="6000"/>
                  <a:t>ISD</a:t>
                </a:r>
                <a:endParaRPr sz="6000"/>
              </a:p>
            </p:txBody>
          </p:sp>
          <p:sp>
            <p:nvSpPr>
              <p:cNvPr id="362" name="Google Shape;362;p35"/>
              <p:cNvSpPr/>
              <p:nvPr/>
            </p:nvSpPr>
            <p:spPr>
              <a:xfrm>
                <a:off x="3514250" y="16090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6000"/>
                  <a:t>M</a:t>
                </a:r>
                <a:r>
                  <a:rPr lang="en" sz="6000"/>
                  <a:t>IMD</a:t>
                </a:r>
                <a:endParaRPr sz="6000"/>
              </a:p>
            </p:txBody>
          </p:sp>
          <p:sp>
            <p:nvSpPr>
              <p:cNvPr id="363" name="Google Shape;363;p35"/>
              <p:cNvSpPr/>
              <p:nvPr/>
            </p:nvSpPr>
            <p:spPr>
              <a:xfrm>
                <a:off x="1864850" y="20026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6000"/>
                  <a:t>S</a:t>
                </a:r>
                <a:r>
                  <a:rPr lang="en" sz="6000"/>
                  <a:t>ISD</a:t>
                </a:r>
                <a:endParaRPr sz="6000"/>
              </a:p>
            </p:txBody>
          </p:sp>
          <p:sp>
            <p:nvSpPr>
              <p:cNvPr id="364" name="Google Shape;364;p35"/>
              <p:cNvSpPr/>
              <p:nvPr/>
            </p:nvSpPr>
            <p:spPr>
              <a:xfrm>
                <a:off x="3514250" y="20026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6000"/>
                  <a:t>S</a:t>
                </a:r>
                <a:r>
                  <a:rPr lang="en" sz="6000"/>
                  <a:t>IMD</a:t>
                </a:r>
                <a:endParaRPr sz="6000"/>
              </a:p>
            </p:txBody>
          </p:sp>
        </p:grpSp>
        <p:cxnSp>
          <p:nvCxnSpPr>
            <p:cNvPr id="365" name="Google Shape;365;p35"/>
            <p:cNvCxnSpPr/>
            <p:nvPr/>
          </p:nvCxnSpPr>
          <p:spPr>
            <a:xfrm rot="10800000">
              <a:off x="1568625" y="1124175"/>
              <a:ext cx="0" cy="2908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66" name="Google Shape;366;p35"/>
            <p:cNvSpPr/>
            <p:nvPr/>
          </p:nvSpPr>
          <p:spPr>
            <a:xfrm rot="-5400000">
              <a:off x="784275" y="3241625"/>
              <a:ext cx="1346400" cy="2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i</a:t>
              </a:r>
              <a:r>
                <a:rPr lang="en"/>
                <a:t>nstructions</a:t>
              </a:r>
              <a:endParaRPr/>
            </a:p>
          </p:txBody>
        </p:sp>
        <p:cxnSp>
          <p:nvCxnSpPr>
            <p:cNvPr id="367" name="Google Shape;367;p35"/>
            <p:cNvCxnSpPr/>
            <p:nvPr/>
          </p:nvCxnSpPr>
          <p:spPr>
            <a:xfrm>
              <a:off x="1559250" y="4025950"/>
              <a:ext cx="6025500" cy="6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68" name="Google Shape;368;p35"/>
            <p:cNvSpPr/>
            <p:nvPr/>
          </p:nvSpPr>
          <p:spPr>
            <a:xfrm>
              <a:off x="1568625" y="4025950"/>
              <a:ext cx="675900" cy="26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data</a:t>
              </a:r>
              <a:endParaRPr/>
            </a:p>
          </p:txBody>
        </p:sp>
      </p:grpSp>
      <p:sp>
        <p:nvSpPr>
          <p:cNvPr id="369" name="Google Shape;369;p35"/>
          <p:cNvSpPr/>
          <p:nvPr/>
        </p:nvSpPr>
        <p:spPr>
          <a:xfrm>
            <a:off x="6739000" y="1017725"/>
            <a:ext cx="2093400" cy="2901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S - SINGLE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 - MULTIPLE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 - INSTRUCTION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 - DATA</a:t>
            </a:r>
            <a:endParaRPr sz="18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and Data - </a:t>
            </a:r>
            <a:r>
              <a:rPr b="1" lang="en"/>
              <a:t>SISD</a:t>
            </a:r>
            <a:endParaRPr b="1"/>
          </a:p>
        </p:txBody>
      </p:sp>
      <p:sp>
        <p:nvSpPr>
          <p:cNvPr id="375" name="Google Shape;375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76" name="Google Shape;376;p36"/>
          <p:cNvGrpSpPr/>
          <p:nvPr/>
        </p:nvGrpSpPr>
        <p:grpSpPr>
          <a:xfrm>
            <a:off x="316421" y="1017730"/>
            <a:ext cx="3271805" cy="1453216"/>
            <a:chOff x="1251408" y="1117549"/>
            <a:chExt cx="6333342" cy="3177819"/>
          </a:xfrm>
        </p:grpSpPr>
        <p:grpSp>
          <p:nvGrpSpPr>
            <p:cNvPr id="377" name="Google Shape;377;p36"/>
            <p:cNvGrpSpPr/>
            <p:nvPr/>
          </p:nvGrpSpPr>
          <p:grpSpPr>
            <a:xfrm>
              <a:off x="1562667" y="1117549"/>
              <a:ext cx="6018661" cy="2908389"/>
              <a:chOff x="1864850" y="1609025"/>
              <a:chExt cx="3298800" cy="787200"/>
            </a:xfrm>
          </p:grpSpPr>
          <p:sp>
            <p:nvSpPr>
              <p:cNvPr id="378" name="Google Shape;378;p36"/>
              <p:cNvSpPr/>
              <p:nvPr/>
            </p:nvSpPr>
            <p:spPr>
              <a:xfrm>
                <a:off x="1864850" y="16090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000"/>
                  <a:t>MISD</a:t>
                </a:r>
                <a:endParaRPr sz="3000"/>
              </a:p>
            </p:txBody>
          </p:sp>
          <p:sp>
            <p:nvSpPr>
              <p:cNvPr id="379" name="Google Shape;379;p36"/>
              <p:cNvSpPr/>
              <p:nvPr/>
            </p:nvSpPr>
            <p:spPr>
              <a:xfrm>
                <a:off x="3514250" y="16090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000"/>
                  <a:t>MIMD</a:t>
                </a:r>
                <a:endParaRPr sz="3000"/>
              </a:p>
            </p:txBody>
          </p:sp>
          <p:sp>
            <p:nvSpPr>
              <p:cNvPr id="380" name="Google Shape;380;p36"/>
              <p:cNvSpPr/>
              <p:nvPr/>
            </p:nvSpPr>
            <p:spPr>
              <a:xfrm>
                <a:off x="1864850" y="20026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3000">
                    <a:solidFill>
                      <a:srgbClr val="FF0000"/>
                    </a:solidFill>
                  </a:rPr>
                  <a:t>SISD</a:t>
                </a:r>
                <a:endParaRPr b="1" sz="3000">
                  <a:solidFill>
                    <a:srgbClr val="FF0000"/>
                  </a:solidFill>
                </a:endParaRPr>
              </a:p>
            </p:txBody>
          </p:sp>
          <p:sp>
            <p:nvSpPr>
              <p:cNvPr id="381" name="Google Shape;381;p36"/>
              <p:cNvSpPr/>
              <p:nvPr/>
            </p:nvSpPr>
            <p:spPr>
              <a:xfrm>
                <a:off x="3514250" y="20026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000"/>
                  <a:t>SIMD</a:t>
                </a:r>
                <a:endParaRPr sz="3000"/>
              </a:p>
            </p:txBody>
          </p:sp>
        </p:grpSp>
        <p:cxnSp>
          <p:nvCxnSpPr>
            <p:cNvPr id="382" name="Google Shape;382;p36"/>
            <p:cNvCxnSpPr/>
            <p:nvPr/>
          </p:nvCxnSpPr>
          <p:spPr>
            <a:xfrm rot="10800000">
              <a:off x="1568625" y="1124175"/>
              <a:ext cx="0" cy="2908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83" name="Google Shape;383;p36"/>
            <p:cNvSpPr/>
            <p:nvPr/>
          </p:nvSpPr>
          <p:spPr>
            <a:xfrm rot="-5400000">
              <a:off x="-38142" y="2419154"/>
              <a:ext cx="2896200" cy="31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instructions</a:t>
              </a:r>
              <a:endParaRPr/>
            </a:p>
          </p:txBody>
        </p:sp>
        <p:cxnSp>
          <p:nvCxnSpPr>
            <p:cNvPr id="384" name="Google Shape;384;p36"/>
            <p:cNvCxnSpPr/>
            <p:nvPr/>
          </p:nvCxnSpPr>
          <p:spPr>
            <a:xfrm>
              <a:off x="1559250" y="4025950"/>
              <a:ext cx="6025500" cy="6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385" name="Google Shape;385;p36"/>
            <p:cNvSpPr/>
            <p:nvPr/>
          </p:nvSpPr>
          <p:spPr>
            <a:xfrm>
              <a:off x="1568668" y="4025968"/>
              <a:ext cx="3009300" cy="26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data</a:t>
              </a:r>
              <a:endParaRPr/>
            </a:p>
          </p:txBody>
        </p:sp>
      </p:grpSp>
      <p:sp>
        <p:nvSpPr>
          <p:cNvPr id="386" name="Google Shape;386;p36"/>
          <p:cNvSpPr/>
          <p:nvPr/>
        </p:nvSpPr>
        <p:spPr>
          <a:xfrm>
            <a:off x="311700" y="2571750"/>
            <a:ext cx="8475000" cy="1761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common personal computers with one instruction per one stream of data;</a:t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l</a:t>
            </a:r>
            <a:r>
              <a:rPr lang="en" sz="1900"/>
              <a:t>imited performance by processor;</a:t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o</a:t>
            </a:r>
            <a:r>
              <a:rPr lang="en" sz="1900"/>
              <a:t>ptimization using concurrency and pipeline;</a:t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 </a:t>
            </a:r>
            <a:endParaRPr sz="19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and Data - </a:t>
            </a:r>
            <a:r>
              <a:rPr b="1" lang="en"/>
              <a:t>SIMD</a:t>
            </a:r>
            <a:endParaRPr b="1"/>
          </a:p>
        </p:txBody>
      </p:sp>
      <p:sp>
        <p:nvSpPr>
          <p:cNvPr id="392" name="Google Shape;392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93" name="Google Shape;393;p37"/>
          <p:cNvGrpSpPr/>
          <p:nvPr/>
        </p:nvGrpSpPr>
        <p:grpSpPr>
          <a:xfrm>
            <a:off x="316421" y="1017730"/>
            <a:ext cx="3271805" cy="1453216"/>
            <a:chOff x="1251408" y="1117549"/>
            <a:chExt cx="6333342" cy="3177819"/>
          </a:xfrm>
        </p:grpSpPr>
        <p:grpSp>
          <p:nvGrpSpPr>
            <p:cNvPr id="394" name="Google Shape;394;p37"/>
            <p:cNvGrpSpPr/>
            <p:nvPr/>
          </p:nvGrpSpPr>
          <p:grpSpPr>
            <a:xfrm>
              <a:off x="1562667" y="1117549"/>
              <a:ext cx="6018661" cy="2908389"/>
              <a:chOff x="1864850" y="1609025"/>
              <a:chExt cx="3298800" cy="787200"/>
            </a:xfrm>
          </p:grpSpPr>
          <p:sp>
            <p:nvSpPr>
              <p:cNvPr id="395" name="Google Shape;395;p37"/>
              <p:cNvSpPr/>
              <p:nvPr/>
            </p:nvSpPr>
            <p:spPr>
              <a:xfrm>
                <a:off x="1864850" y="16090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000"/>
                  <a:t>MISD</a:t>
                </a:r>
                <a:endParaRPr sz="3000"/>
              </a:p>
            </p:txBody>
          </p:sp>
          <p:sp>
            <p:nvSpPr>
              <p:cNvPr id="396" name="Google Shape;396;p37"/>
              <p:cNvSpPr/>
              <p:nvPr/>
            </p:nvSpPr>
            <p:spPr>
              <a:xfrm>
                <a:off x="3514250" y="16090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000"/>
                  <a:t>MIMD</a:t>
                </a:r>
                <a:endParaRPr sz="3000"/>
              </a:p>
            </p:txBody>
          </p:sp>
          <p:sp>
            <p:nvSpPr>
              <p:cNvPr id="397" name="Google Shape;397;p37"/>
              <p:cNvSpPr/>
              <p:nvPr/>
            </p:nvSpPr>
            <p:spPr>
              <a:xfrm>
                <a:off x="1864850" y="20026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000">
                    <a:solidFill>
                      <a:schemeClr val="dk1"/>
                    </a:solidFill>
                  </a:rPr>
                  <a:t>SISD</a:t>
                </a:r>
                <a:endParaRPr sz="3000">
                  <a:solidFill>
                    <a:schemeClr val="dk1"/>
                  </a:solidFill>
                </a:endParaRPr>
              </a:p>
            </p:txBody>
          </p:sp>
          <p:sp>
            <p:nvSpPr>
              <p:cNvPr id="398" name="Google Shape;398;p37"/>
              <p:cNvSpPr/>
              <p:nvPr/>
            </p:nvSpPr>
            <p:spPr>
              <a:xfrm>
                <a:off x="3514250" y="20026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3000">
                    <a:solidFill>
                      <a:srgbClr val="FF0000"/>
                    </a:solidFill>
                  </a:rPr>
                  <a:t>SIMD</a:t>
                </a:r>
                <a:endParaRPr b="1" sz="3000">
                  <a:solidFill>
                    <a:srgbClr val="FF0000"/>
                  </a:solidFill>
                </a:endParaRPr>
              </a:p>
            </p:txBody>
          </p:sp>
        </p:grpSp>
        <p:cxnSp>
          <p:nvCxnSpPr>
            <p:cNvPr id="399" name="Google Shape;399;p37"/>
            <p:cNvCxnSpPr/>
            <p:nvPr/>
          </p:nvCxnSpPr>
          <p:spPr>
            <a:xfrm rot="10800000">
              <a:off x="1568625" y="1124175"/>
              <a:ext cx="0" cy="2908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00" name="Google Shape;400;p37"/>
            <p:cNvSpPr/>
            <p:nvPr/>
          </p:nvSpPr>
          <p:spPr>
            <a:xfrm rot="-5400000">
              <a:off x="-38142" y="2419154"/>
              <a:ext cx="2896200" cy="31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instructions</a:t>
              </a:r>
              <a:endParaRPr/>
            </a:p>
          </p:txBody>
        </p:sp>
        <p:cxnSp>
          <p:nvCxnSpPr>
            <p:cNvPr id="401" name="Google Shape;401;p37"/>
            <p:cNvCxnSpPr/>
            <p:nvPr/>
          </p:nvCxnSpPr>
          <p:spPr>
            <a:xfrm>
              <a:off x="1559250" y="4025950"/>
              <a:ext cx="6025500" cy="6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02" name="Google Shape;402;p37"/>
            <p:cNvSpPr/>
            <p:nvPr/>
          </p:nvSpPr>
          <p:spPr>
            <a:xfrm>
              <a:off x="1568668" y="4025968"/>
              <a:ext cx="3009300" cy="26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data</a:t>
              </a:r>
              <a:endParaRPr/>
            </a:p>
          </p:txBody>
        </p:sp>
      </p:grpSp>
      <p:sp>
        <p:nvSpPr>
          <p:cNvPr id="403" name="Google Shape;403;p37"/>
          <p:cNvSpPr/>
          <p:nvPr/>
        </p:nvSpPr>
        <p:spPr>
          <a:xfrm>
            <a:off x="311700" y="2571750"/>
            <a:ext cx="8160900" cy="1761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the same instruction (portion of the program) run on multiple data;</a:t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m</a:t>
            </a:r>
            <a:r>
              <a:rPr lang="en" sz="1900"/>
              <a:t>ultiple </a:t>
            </a:r>
            <a:r>
              <a:rPr lang="en" sz="1900"/>
              <a:t>d</a:t>
            </a:r>
            <a:r>
              <a:rPr lang="en" sz="1900"/>
              <a:t>ata</a:t>
            </a:r>
            <a:r>
              <a:rPr lang="en" sz="1900"/>
              <a:t> must be identically structured (arrays);</a:t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each instruction execution unit has its unique address register;</a:t>
            </a:r>
            <a:endParaRPr sz="19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and Data - </a:t>
            </a:r>
            <a:r>
              <a:rPr b="1" lang="en"/>
              <a:t>M</a:t>
            </a:r>
            <a:r>
              <a:rPr b="1" lang="en"/>
              <a:t>IMD</a:t>
            </a:r>
            <a:endParaRPr b="1"/>
          </a:p>
        </p:txBody>
      </p:sp>
      <p:sp>
        <p:nvSpPr>
          <p:cNvPr id="409" name="Google Shape;40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10" name="Google Shape;410;p38"/>
          <p:cNvGrpSpPr/>
          <p:nvPr/>
        </p:nvGrpSpPr>
        <p:grpSpPr>
          <a:xfrm>
            <a:off x="316421" y="1017730"/>
            <a:ext cx="3271805" cy="1453216"/>
            <a:chOff x="1251408" y="1117549"/>
            <a:chExt cx="6333342" cy="3177819"/>
          </a:xfrm>
        </p:grpSpPr>
        <p:grpSp>
          <p:nvGrpSpPr>
            <p:cNvPr id="411" name="Google Shape;411;p38"/>
            <p:cNvGrpSpPr/>
            <p:nvPr/>
          </p:nvGrpSpPr>
          <p:grpSpPr>
            <a:xfrm>
              <a:off x="1562667" y="1117549"/>
              <a:ext cx="6018661" cy="2908389"/>
              <a:chOff x="1864850" y="1609025"/>
              <a:chExt cx="3298800" cy="787200"/>
            </a:xfrm>
          </p:grpSpPr>
          <p:sp>
            <p:nvSpPr>
              <p:cNvPr id="412" name="Google Shape;412;p38"/>
              <p:cNvSpPr/>
              <p:nvPr/>
            </p:nvSpPr>
            <p:spPr>
              <a:xfrm>
                <a:off x="1864850" y="16090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000">
                    <a:solidFill>
                      <a:schemeClr val="dk1"/>
                    </a:solidFill>
                  </a:rPr>
                  <a:t>MISD</a:t>
                </a:r>
                <a:endParaRPr sz="3000">
                  <a:solidFill>
                    <a:schemeClr val="dk1"/>
                  </a:solidFill>
                </a:endParaRPr>
              </a:p>
            </p:txBody>
          </p:sp>
          <p:sp>
            <p:nvSpPr>
              <p:cNvPr id="413" name="Google Shape;413;p38"/>
              <p:cNvSpPr/>
              <p:nvPr/>
            </p:nvSpPr>
            <p:spPr>
              <a:xfrm>
                <a:off x="3514250" y="16090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sz="3000">
                    <a:solidFill>
                      <a:srgbClr val="FF0000"/>
                    </a:solidFill>
                  </a:rPr>
                  <a:t>MIMD</a:t>
                </a:r>
                <a:endParaRPr b="1" sz="3000">
                  <a:solidFill>
                    <a:srgbClr val="FF0000"/>
                  </a:solidFill>
                </a:endParaRPr>
              </a:p>
            </p:txBody>
          </p:sp>
          <p:sp>
            <p:nvSpPr>
              <p:cNvPr id="414" name="Google Shape;414;p38"/>
              <p:cNvSpPr/>
              <p:nvPr/>
            </p:nvSpPr>
            <p:spPr>
              <a:xfrm>
                <a:off x="1864850" y="20026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000">
                    <a:solidFill>
                      <a:schemeClr val="dk1"/>
                    </a:solidFill>
                  </a:rPr>
                  <a:t>SISD</a:t>
                </a:r>
                <a:endParaRPr sz="3000">
                  <a:solidFill>
                    <a:schemeClr val="dk1"/>
                  </a:solidFill>
                </a:endParaRPr>
              </a:p>
            </p:txBody>
          </p:sp>
          <p:sp>
            <p:nvSpPr>
              <p:cNvPr id="415" name="Google Shape;415;p38"/>
              <p:cNvSpPr/>
              <p:nvPr/>
            </p:nvSpPr>
            <p:spPr>
              <a:xfrm>
                <a:off x="3514250" y="2002625"/>
                <a:ext cx="1649400" cy="393600"/>
              </a:xfrm>
              <a:prstGeom prst="rect">
                <a:avLst/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3000">
                    <a:solidFill>
                      <a:schemeClr val="dk1"/>
                    </a:solidFill>
                  </a:rPr>
                  <a:t>SIMD</a:t>
                </a:r>
                <a:endParaRPr sz="3000">
                  <a:solidFill>
                    <a:schemeClr val="dk1"/>
                  </a:solidFill>
                </a:endParaRPr>
              </a:p>
            </p:txBody>
          </p:sp>
        </p:grpSp>
        <p:cxnSp>
          <p:nvCxnSpPr>
            <p:cNvPr id="416" name="Google Shape;416;p38"/>
            <p:cNvCxnSpPr/>
            <p:nvPr/>
          </p:nvCxnSpPr>
          <p:spPr>
            <a:xfrm rot="10800000">
              <a:off x="1568625" y="1124175"/>
              <a:ext cx="0" cy="2908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17" name="Google Shape;417;p38"/>
            <p:cNvSpPr/>
            <p:nvPr/>
          </p:nvSpPr>
          <p:spPr>
            <a:xfrm rot="-5400000">
              <a:off x="-38142" y="2419154"/>
              <a:ext cx="2896200" cy="317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instructions</a:t>
              </a:r>
              <a:endParaRPr/>
            </a:p>
          </p:txBody>
        </p:sp>
        <p:cxnSp>
          <p:nvCxnSpPr>
            <p:cNvPr id="418" name="Google Shape;418;p38"/>
            <p:cNvCxnSpPr/>
            <p:nvPr/>
          </p:nvCxnSpPr>
          <p:spPr>
            <a:xfrm>
              <a:off x="1559250" y="4025950"/>
              <a:ext cx="6025500" cy="66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sp>
          <p:nvSpPr>
            <p:cNvPr id="419" name="Google Shape;419;p38"/>
            <p:cNvSpPr/>
            <p:nvPr/>
          </p:nvSpPr>
          <p:spPr>
            <a:xfrm>
              <a:off x="1568668" y="4025968"/>
              <a:ext cx="3009300" cy="26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data</a:t>
              </a:r>
              <a:endParaRPr/>
            </a:p>
          </p:txBody>
        </p:sp>
      </p:grpSp>
      <p:sp>
        <p:nvSpPr>
          <p:cNvPr id="420" name="Google Shape;420;p38"/>
          <p:cNvSpPr/>
          <p:nvPr/>
        </p:nvSpPr>
        <p:spPr>
          <a:xfrm>
            <a:off x="311700" y="2571750"/>
            <a:ext cx="8160900" cy="1761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s</a:t>
            </a:r>
            <a:r>
              <a:rPr lang="en" sz="1900"/>
              <a:t>eparate instructions run on different processors;</a:t>
            </a:r>
            <a:endParaRPr sz="19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-"/>
            </a:pPr>
            <a:r>
              <a:rPr lang="en" sz="1900"/>
              <a:t>d</a:t>
            </a:r>
            <a:r>
              <a:rPr lang="en" sz="1900"/>
              <a:t>ifferent processors work on different parts of a program;</a:t>
            </a:r>
            <a:endParaRPr sz="19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 (example with laundry)</a:t>
            </a:r>
            <a:endParaRPr/>
          </a:p>
        </p:txBody>
      </p:sp>
      <p:sp>
        <p:nvSpPr>
          <p:cNvPr id="426" name="Google Shape;426;p3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6957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400">
                <a:solidFill>
                  <a:schemeClr val="dk1"/>
                </a:solidFill>
              </a:rPr>
              <a:t>Put dirty clothes to the laundry</a:t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6957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400">
                <a:solidFill>
                  <a:schemeClr val="dk1"/>
                </a:solidFill>
              </a:rPr>
              <a:t>Put washed cl</a:t>
            </a:r>
            <a:r>
              <a:rPr lang="en" sz="2400">
                <a:solidFill>
                  <a:schemeClr val="dk1"/>
                </a:solidFill>
              </a:rPr>
              <a:t>othes to the dryer</a:t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6957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400">
                <a:solidFill>
                  <a:schemeClr val="dk1"/>
                </a:solidFill>
              </a:rPr>
              <a:t>Fold dried clothes</a:t>
            </a:r>
            <a:endParaRPr sz="2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6957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AutoNum type="arabicPeriod"/>
            </a:pPr>
            <a:r>
              <a:rPr lang="en" sz="2400">
                <a:solidFill>
                  <a:schemeClr val="dk1"/>
                </a:solidFill>
              </a:rPr>
              <a:t>Put clothes away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427" name="Google Shape;427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8" name="Google Shape;42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3475" y="907813"/>
            <a:ext cx="1053626" cy="1053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29" name="Google Shape;42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5025" y="1783325"/>
            <a:ext cx="927601" cy="927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30" name="Google Shape;430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7525" y="2787150"/>
            <a:ext cx="842600" cy="84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31" name="Google Shape;431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31400" y="3691100"/>
            <a:ext cx="877775" cy="87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 (example with laundry)</a:t>
            </a:r>
            <a:endParaRPr/>
          </a:p>
        </p:txBody>
      </p:sp>
      <p:sp>
        <p:nvSpPr>
          <p:cNvPr id="437" name="Google Shape;437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38" name="Google Shape;438;p40"/>
          <p:cNvPicPr preferRelativeResize="0"/>
          <p:nvPr/>
        </p:nvPicPr>
        <p:blipFill rotWithShape="1">
          <a:blip r:embed="rId3">
            <a:alphaModFix/>
          </a:blip>
          <a:srcRect b="0" l="9480" r="-9480" t="0"/>
          <a:stretch/>
        </p:blipFill>
        <p:spPr>
          <a:xfrm>
            <a:off x="0" y="982562"/>
            <a:ext cx="927601" cy="92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39" name="Google Shape;43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175" y="1025050"/>
            <a:ext cx="842601" cy="842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0" name="Google Shape;440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6101" y="1067574"/>
            <a:ext cx="800124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1" name="Google Shape;441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66225" y="1046300"/>
            <a:ext cx="800125" cy="8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2" name="Google Shape;442;p40"/>
          <p:cNvPicPr preferRelativeResize="0"/>
          <p:nvPr/>
        </p:nvPicPr>
        <p:blipFill rotWithShape="1">
          <a:blip r:embed="rId3">
            <a:alphaModFix/>
          </a:blip>
          <a:srcRect b="0" l="9480" r="-9480" t="0"/>
          <a:stretch/>
        </p:blipFill>
        <p:spPr>
          <a:xfrm>
            <a:off x="2866350" y="1067587"/>
            <a:ext cx="927601" cy="92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4525" y="1110075"/>
            <a:ext cx="842601" cy="842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4" name="Google Shape;444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2451" y="1152599"/>
            <a:ext cx="800124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32575" y="1131325"/>
            <a:ext cx="800125" cy="800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46" name="Google Shape;446;p40"/>
          <p:cNvCxnSpPr/>
          <p:nvPr/>
        </p:nvCxnSpPr>
        <p:spPr>
          <a:xfrm>
            <a:off x="2850175" y="1011125"/>
            <a:ext cx="7200" cy="1106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7" name="Google Shape;447;p40"/>
          <p:cNvCxnSpPr/>
          <p:nvPr/>
        </p:nvCxnSpPr>
        <p:spPr>
          <a:xfrm>
            <a:off x="5725425" y="978175"/>
            <a:ext cx="7200" cy="1106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48" name="Google Shape;448;p40"/>
          <p:cNvPicPr preferRelativeResize="0"/>
          <p:nvPr/>
        </p:nvPicPr>
        <p:blipFill rotWithShape="1">
          <a:blip r:embed="rId3">
            <a:alphaModFix/>
          </a:blip>
          <a:srcRect b="0" l="9480" r="-9480" t="0"/>
          <a:stretch/>
        </p:blipFill>
        <p:spPr>
          <a:xfrm>
            <a:off x="5725425" y="1067600"/>
            <a:ext cx="927601" cy="92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33600" y="1110087"/>
            <a:ext cx="842601" cy="842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0" name="Google Shape;450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91526" y="1152612"/>
            <a:ext cx="800124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1" name="Google Shape;451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91650" y="1131338"/>
            <a:ext cx="800125" cy="800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52" name="Google Shape;452;p40"/>
          <p:cNvCxnSpPr/>
          <p:nvPr/>
        </p:nvCxnSpPr>
        <p:spPr>
          <a:xfrm>
            <a:off x="8584500" y="978188"/>
            <a:ext cx="7200" cy="1106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3" name="Google Shape;453;p40"/>
          <p:cNvCxnSpPr/>
          <p:nvPr/>
        </p:nvCxnSpPr>
        <p:spPr>
          <a:xfrm flipH="1" rot="10800000">
            <a:off x="0" y="2329125"/>
            <a:ext cx="9156600" cy="8100"/>
          </a:xfrm>
          <a:prstGeom prst="straightConnector1">
            <a:avLst/>
          </a:prstGeom>
          <a:noFill/>
          <a:ln cap="flat" cmpd="sng" w="2857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4" name="Google Shape;454;p40"/>
          <p:cNvSpPr txBox="1"/>
          <p:nvPr/>
        </p:nvSpPr>
        <p:spPr>
          <a:xfrm>
            <a:off x="0" y="2329125"/>
            <a:ext cx="1728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TIME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 (example with laundry)</a:t>
            </a:r>
            <a:endParaRPr/>
          </a:p>
        </p:txBody>
      </p:sp>
      <p:sp>
        <p:nvSpPr>
          <p:cNvPr id="460" name="Google Shape;460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1" name="Google Shape;461;p41"/>
          <p:cNvPicPr preferRelativeResize="0"/>
          <p:nvPr/>
        </p:nvPicPr>
        <p:blipFill rotWithShape="1">
          <a:blip r:embed="rId3">
            <a:alphaModFix/>
          </a:blip>
          <a:srcRect b="0" l="9480" r="-9480" t="0"/>
          <a:stretch/>
        </p:blipFill>
        <p:spPr>
          <a:xfrm>
            <a:off x="-6300" y="1419437"/>
            <a:ext cx="927601" cy="92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875" y="1461925"/>
            <a:ext cx="842601" cy="842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9801" y="1504449"/>
            <a:ext cx="800124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59925" y="1483175"/>
            <a:ext cx="800125" cy="80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41"/>
          <p:cNvPicPr preferRelativeResize="0"/>
          <p:nvPr/>
        </p:nvPicPr>
        <p:blipFill rotWithShape="1">
          <a:blip r:embed="rId3">
            <a:alphaModFix/>
          </a:blip>
          <a:srcRect b="0" l="9480" r="-9480" t="0"/>
          <a:stretch/>
        </p:blipFill>
        <p:spPr>
          <a:xfrm>
            <a:off x="665900" y="2304562"/>
            <a:ext cx="927601" cy="92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0413" y="2389550"/>
            <a:ext cx="842601" cy="84262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59926" y="2410812"/>
            <a:ext cx="800124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43875" y="2410800"/>
            <a:ext cx="800125" cy="800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69" name="Google Shape;469;p41"/>
          <p:cNvCxnSpPr/>
          <p:nvPr/>
        </p:nvCxnSpPr>
        <p:spPr>
          <a:xfrm>
            <a:off x="2851050" y="1330038"/>
            <a:ext cx="7200" cy="1106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0" name="Google Shape;470;p41"/>
          <p:cNvCxnSpPr/>
          <p:nvPr/>
        </p:nvCxnSpPr>
        <p:spPr>
          <a:xfrm>
            <a:off x="3649375" y="2158625"/>
            <a:ext cx="7200" cy="1106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71" name="Google Shape;471;p41"/>
          <p:cNvPicPr preferRelativeResize="0"/>
          <p:nvPr/>
        </p:nvPicPr>
        <p:blipFill rotWithShape="1">
          <a:blip r:embed="rId3">
            <a:alphaModFix/>
          </a:blip>
          <a:srcRect b="0" l="9480" r="6549" t="0"/>
          <a:stretch/>
        </p:blipFill>
        <p:spPr>
          <a:xfrm>
            <a:off x="1302275" y="3210900"/>
            <a:ext cx="778900" cy="92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41"/>
          <p:cNvPicPr preferRelativeResize="0"/>
          <p:nvPr/>
        </p:nvPicPr>
        <p:blipFill rotWithShape="1">
          <a:blip r:embed="rId4">
            <a:alphaModFix/>
          </a:blip>
          <a:srcRect b="0" l="14677" r="11379" t="0"/>
          <a:stretch/>
        </p:blipFill>
        <p:spPr>
          <a:xfrm>
            <a:off x="2129750" y="3210888"/>
            <a:ext cx="623076" cy="842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3" name="Google Shape;473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3876" y="3232162"/>
            <a:ext cx="800124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56575" y="3274625"/>
            <a:ext cx="800125" cy="800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75" name="Google Shape;475;p41"/>
          <p:cNvCxnSpPr/>
          <p:nvPr/>
        </p:nvCxnSpPr>
        <p:spPr>
          <a:xfrm>
            <a:off x="4469275" y="3078988"/>
            <a:ext cx="7200" cy="1106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6" name="Google Shape;476;p41"/>
          <p:cNvCxnSpPr/>
          <p:nvPr/>
        </p:nvCxnSpPr>
        <p:spPr>
          <a:xfrm flipH="1" rot="10800000">
            <a:off x="-6300" y="1017725"/>
            <a:ext cx="9156600" cy="8100"/>
          </a:xfrm>
          <a:prstGeom prst="straightConnector1">
            <a:avLst/>
          </a:prstGeom>
          <a:noFill/>
          <a:ln cap="flat" cmpd="sng" w="2857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77" name="Google Shape;477;p41"/>
          <p:cNvSpPr txBox="1"/>
          <p:nvPr/>
        </p:nvSpPr>
        <p:spPr>
          <a:xfrm>
            <a:off x="0" y="936450"/>
            <a:ext cx="1728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TIME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478" name="Google Shape;478;p41"/>
          <p:cNvPicPr preferRelativeResize="0"/>
          <p:nvPr/>
        </p:nvPicPr>
        <p:blipFill rotWithShape="1">
          <a:blip r:embed="rId3">
            <a:alphaModFix/>
          </a:blip>
          <a:srcRect b="0" l="9480" r="6549" t="0"/>
          <a:stretch/>
        </p:blipFill>
        <p:spPr>
          <a:xfrm>
            <a:off x="2129750" y="4082325"/>
            <a:ext cx="778900" cy="92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41"/>
          <p:cNvPicPr preferRelativeResize="0"/>
          <p:nvPr/>
        </p:nvPicPr>
        <p:blipFill rotWithShape="1">
          <a:blip r:embed="rId4">
            <a:alphaModFix/>
          </a:blip>
          <a:srcRect b="0" l="14677" r="11379" t="0"/>
          <a:stretch/>
        </p:blipFill>
        <p:spPr>
          <a:xfrm>
            <a:off x="2957225" y="4082313"/>
            <a:ext cx="623076" cy="842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71351" y="4103587"/>
            <a:ext cx="800124" cy="80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1" name="Google Shape;481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84050" y="4146050"/>
            <a:ext cx="800125" cy="8001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82" name="Google Shape;482;p41"/>
          <p:cNvCxnSpPr/>
          <p:nvPr/>
        </p:nvCxnSpPr>
        <p:spPr>
          <a:xfrm>
            <a:off x="5296750" y="3950413"/>
            <a:ext cx="7200" cy="1106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3" name="Google Shape;483;p41"/>
          <p:cNvSpPr/>
          <p:nvPr/>
        </p:nvSpPr>
        <p:spPr>
          <a:xfrm>
            <a:off x="6187925" y="1330050"/>
            <a:ext cx="2644200" cy="31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</a:t>
            </a:r>
            <a:r>
              <a:rPr lang="en" sz="2400"/>
              <a:t>ork = 4 x </a:t>
            </a:r>
            <a:r>
              <a:rPr lang="en" sz="2400">
                <a:solidFill>
                  <a:srgbClr val="FF0000"/>
                </a:solidFill>
              </a:rPr>
              <a:t>4;</a:t>
            </a:r>
            <a:endParaRPr sz="24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CPL = 4 + (</a:t>
            </a:r>
            <a:r>
              <a:rPr lang="en" sz="2400">
                <a:solidFill>
                  <a:srgbClr val="FF0000"/>
                </a:solidFill>
              </a:rPr>
              <a:t>4 - 1</a:t>
            </a:r>
            <a:r>
              <a:rPr lang="en" sz="2400">
                <a:solidFill>
                  <a:schemeClr val="dk1"/>
                </a:solidFill>
              </a:rPr>
              <a:t>);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Parallelism =  </a:t>
            </a:r>
            <a:r>
              <a:rPr lang="en" sz="2200">
                <a:solidFill>
                  <a:schemeClr val="dk1"/>
                </a:solidFill>
              </a:rPr>
              <a:t>(4x</a:t>
            </a:r>
            <a:r>
              <a:rPr lang="en" sz="2200">
                <a:solidFill>
                  <a:srgbClr val="FF0000"/>
                </a:solidFill>
              </a:rPr>
              <a:t>4</a:t>
            </a:r>
            <a:r>
              <a:rPr lang="en" sz="2200">
                <a:solidFill>
                  <a:schemeClr val="dk1"/>
                </a:solidFill>
              </a:rPr>
              <a:t>)/(4+</a:t>
            </a:r>
            <a:r>
              <a:rPr lang="en" sz="2200">
                <a:solidFill>
                  <a:srgbClr val="FF0000"/>
                </a:solidFill>
              </a:rPr>
              <a:t>4-1) </a:t>
            </a:r>
            <a:r>
              <a:rPr lang="en" sz="2200">
                <a:solidFill>
                  <a:schemeClr val="dk1"/>
                </a:solidFill>
              </a:rPr>
              <a:t>≈ </a:t>
            </a:r>
            <a:r>
              <a:rPr lang="en" sz="2200">
                <a:solidFill>
                  <a:srgbClr val="FF0000"/>
                </a:solidFill>
              </a:rPr>
              <a:t>2.3;</a:t>
            </a:r>
            <a:endParaRPr sz="2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w</a:t>
            </a:r>
            <a:r>
              <a:rPr lang="en" sz="2400">
                <a:solidFill>
                  <a:schemeClr val="dk1"/>
                </a:solidFill>
              </a:rPr>
              <a:t>ork = N x P;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CPL = N + (P - 1);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Parallelism = </a:t>
            </a:r>
            <a:endParaRPr sz="2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(N*P) / (N + P - 1)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484" name="Google Shape;484;p41"/>
          <p:cNvSpPr/>
          <p:nvPr/>
        </p:nvSpPr>
        <p:spPr>
          <a:xfrm>
            <a:off x="-6300" y="1237750"/>
            <a:ext cx="2948100" cy="26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     </a:t>
            </a:r>
            <a:r>
              <a:rPr b="1" lang="en"/>
              <a:t>1		2	   3		4</a:t>
            </a:r>
            <a:endParaRPr b="1"/>
          </a:p>
        </p:txBody>
      </p:sp>
      <p:sp>
        <p:nvSpPr>
          <p:cNvPr id="485" name="Google Shape;485;p41"/>
          <p:cNvSpPr/>
          <p:nvPr/>
        </p:nvSpPr>
        <p:spPr>
          <a:xfrm>
            <a:off x="2851050" y="1596900"/>
            <a:ext cx="7788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stage </a:t>
            </a:r>
            <a:r>
              <a:rPr lang="en">
                <a:solidFill>
                  <a:srgbClr val="FF0000"/>
                </a:solidFill>
              </a:rPr>
              <a:t>1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486" name="Google Shape;486;p41"/>
          <p:cNvSpPr/>
          <p:nvPr/>
        </p:nvSpPr>
        <p:spPr>
          <a:xfrm>
            <a:off x="3661950" y="2398500"/>
            <a:ext cx="800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</a:t>
            </a:r>
            <a:r>
              <a:rPr lang="en">
                <a:solidFill>
                  <a:srgbClr val="FF0000"/>
                </a:solidFill>
              </a:rPr>
              <a:t>tage 2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487" name="Google Shape;487;p41"/>
          <p:cNvSpPr/>
          <p:nvPr/>
        </p:nvSpPr>
        <p:spPr>
          <a:xfrm>
            <a:off x="4469275" y="3353850"/>
            <a:ext cx="800100" cy="3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</a:t>
            </a:r>
            <a:r>
              <a:rPr lang="en">
                <a:solidFill>
                  <a:srgbClr val="FF0000"/>
                </a:solidFill>
              </a:rPr>
              <a:t>tage </a:t>
            </a:r>
            <a:r>
              <a:rPr lang="en">
                <a:solidFill>
                  <a:srgbClr val="FF0000"/>
                </a:solidFill>
              </a:rPr>
              <a:t>3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488" name="Google Shape;488;p41"/>
          <p:cNvSpPr/>
          <p:nvPr/>
        </p:nvSpPr>
        <p:spPr>
          <a:xfrm>
            <a:off x="5296750" y="4269625"/>
            <a:ext cx="8001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</a:rPr>
              <a:t>s</a:t>
            </a:r>
            <a:r>
              <a:rPr lang="en">
                <a:solidFill>
                  <a:srgbClr val="FF0000"/>
                </a:solidFill>
              </a:rPr>
              <a:t>tage 4</a:t>
            </a:r>
            <a:endParaRPr>
              <a:solidFill>
                <a:srgbClr val="FF0000"/>
              </a:solidFill>
            </a:endParaRPr>
          </a:p>
        </p:txBody>
      </p:sp>
      <p:cxnSp>
        <p:nvCxnSpPr>
          <p:cNvPr id="489" name="Google Shape;489;p41"/>
          <p:cNvCxnSpPr/>
          <p:nvPr/>
        </p:nvCxnSpPr>
        <p:spPr>
          <a:xfrm>
            <a:off x="6187925" y="2918925"/>
            <a:ext cx="2644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0" name="Google Shape;490;p41"/>
          <p:cNvSpPr/>
          <p:nvPr/>
        </p:nvSpPr>
        <p:spPr>
          <a:xfrm>
            <a:off x="6187925" y="4443750"/>
            <a:ext cx="2644200" cy="707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N - work in each stage;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 - pipeline stages;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CPL - critical path length;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Definitions</a:t>
            </a:r>
            <a:endParaRPr/>
          </a:p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Cluster - a set of computers connected over a local area network (LAN) that functions as a single large multiprocessor.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Parallel processing program - a single program that runs on multiple processors simultaneously.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Job level parallelism - utilizing multiple processors by running independent programs simultaneously.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Multiprocessor - a computer system with at least two processors.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Multicore, Multiprocessor - a microprocessor containing multiple processors (“cores”) in a single integrated circuit.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Pipeline (example with laundry)</a:t>
            </a:r>
            <a:endParaRPr/>
          </a:p>
        </p:txBody>
      </p:sp>
      <p:sp>
        <p:nvSpPr>
          <p:cNvPr id="496" name="Google Shape;49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7" name="Google Shape;497;p42"/>
          <p:cNvPicPr preferRelativeResize="0"/>
          <p:nvPr/>
        </p:nvPicPr>
        <p:blipFill rotWithShape="1">
          <a:blip r:embed="rId3">
            <a:alphaModFix/>
          </a:blip>
          <a:srcRect b="13741" l="9485" r="15591" t="10420"/>
          <a:stretch/>
        </p:blipFill>
        <p:spPr>
          <a:xfrm>
            <a:off x="591600" y="1322525"/>
            <a:ext cx="476925" cy="482725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98" name="Google Shape;49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9750" y="2389325"/>
            <a:ext cx="476925" cy="482725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99" name="Google Shape;499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42875" y="2922350"/>
            <a:ext cx="476925" cy="482725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500" name="Google Shape;500;p42"/>
          <p:cNvCxnSpPr/>
          <p:nvPr/>
        </p:nvCxnSpPr>
        <p:spPr>
          <a:xfrm>
            <a:off x="445775" y="1303025"/>
            <a:ext cx="0" cy="3833700"/>
          </a:xfrm>
          <a:prstGeom prst="straightConnector1">
            <a:avLst/>
          </a:prstGeom>
          <a:noFill/>
          <a:ln cap="flat" cmpd="sng" w="28575">
            <a:solidFill>
              <a:srgbClr val="22222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501" name="Google Shape;501;p42"/>
          <p:cNvSpPr txBox="1"/>
          <p:nvPr/>
        </p:nvSpPr>
        <p:spPr>
          <a:xfrm rot="-5400000">
            <a:off x="-141025" y="1495025"/>
            <a:ext cx="7386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TIM</a:t>
            </a:r>
            <a:r>
              <a:rPr lang="en" sz="1800">
                <a:solidFill>
                  <a:schemeClr val="dk1"/>
                </a:solidFill>
              </a:rPr>
              <a:t>E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502" name="Google Shape;502;p42"/>
          <p:cNvPicPr preferRelativeResize="0"/>
          <p:nvPr/>
        </p:nvPicPr>
        <p:blipFill rotWithShape="1">
          <a:blip r:embed="rId6">
            <a:alphaModFix/>
          </a:blip>
          <a:srcRect b="0" l="17367" r="17511" t="0"/>
          <a:stretch/>
        </p:blipFill>
        <p:spPr>
          <a:xfrm>
            <a:off x="1144725" y="1855925"/>
            <a:ext cx="476925" cy="482724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03" name="Google Shape;503;p42"/>
          <p:cNvPicPr preferRelativeResize="0"/>
          <p:nvPr/>
        </p:nvPicPr>
        <p:blipFill rotWithShape="1">
          <a:blip r:embed="rId3">
            <a:alphaModFix/>
          </a:blip>
          <a:srcRect b="13741" l="9485" r="15591" t="10420"/>
          <a:stretch/>
        </p:blipFill>
        <p:spPr>
          <a:xfrm>
            <a:off x="591600" y="1855925"/>
            <a:ext cx="476925" cy="482725"/>
          </a:xfrm>
          <a:prstGeom prst="rect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04" name="Google Shape;504;p42"/>
          <p:cNvPicPr preferRelativeResize="0"/>
          <p:nvPr/>
        </p:nvPicPr>
        <p:blipFill rotWithShape="1">
          <a:blip r:embed="rId3">
            <a:alphaModFix/>
          </a:blip>
          <a:srcRect b="13741" l="9485" r="15591" t="10420"/>
          <a:stretch/>
        </p:blipFill>
        <p:spPr>
          <a:xfrm>
            <a:off x="591600" y="2389325"/>
            <a:ext cx="476925" cy="482725"/>
          </a:xfrm>
          <a:prstGeom prst="rect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05" name="Google Shape;505;p42"/>
          <p:cNvPicPr preferRelativeResize="0"/>
          <p:nvPr/>
        </p:nvPicPr>
        <p:blipFill rotWithShape="1">
          <a:blip r:embed="rId6">
            <a:alphaModFix/>
          </a:blip>
          <a:srcRect b="0" l="17367" r="17511" t="0"/>
          <a:stretch/>
        </p:blipFill>
        <p:spPr>
          <a:xfrm>
            <a:off x="1140675" y="2389325"/>
            <a:ext cx="476925" cy="482724"/>
          </a:xfrm>
          <a:prstGeom prst="rect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06" name="Google Shape;50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9750" y="2922350"/>
            <a:ext cx="476925" cy="482725"/>
          </a:xfrm>
          <a:prstGeom prst="rect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07" name="Google Shape;507;p42"/>
          <p:cNvPicPr preferRelativeResize="0"/>
          <p:nvPr/>
        </p:nvPicPr>
        <p:blipFill rotWithShape="1">
          <a:blip r:embed="rId6">
            <a:alphaModFix/>
          </a:blip>
          <a:srcRect b="0" l="17367" r="17511" t="0"/>
          <a:stretch/>
        </p:blipFill>
        <p:spPr>
          <a:xfrm>
            <a:off x="1136625" y="2922725"/>
            <a:ext cx="476925" cy="482724"/>
          </a:xfrm>
          <a:prstGeom prst="rect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08" name="Google Shape;508;p42"/>
          <p:cNvPicPr preferRelativeResize="0"/>
          <p:nvPr/>
        </p:nvPicPr>
        <p:blipFill rotWithShape="1">
          <a:blip r:embed="rId3">
            <a:alphaModFix/>
          </a:blip>
          <a:srcRect b="13741" l="9485" r="15591" t="10420"/>
          <a:stretch/>
        </p:blipFill>
        <p:spPr>
          <a:xfrm>
            <a:off x="583500" y="2922725"/>
            <a:ext cx="476925" cy="482725"/>
          </a:xfrm>
          <a:prstGeom prst="rect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09" name="Google Shape;509;p42"/>
          <p:cNvPicPr preferRelativeResize="0"/>
          <p:nvPr/>
        </p:nvPicPr>
        <p:blipFill rotWithShape="1">
          <a:blip r:embed="rId6">
            <a:alphaModFix/>
          </a:blip>
          <a:srcRect b="0" l="17367" r="17511" t="0"/>
          <a:stretch/>
        </p:blipFill>
        <p:spPr>
          <a:xfrm>
            <a:off x="1136625" y="3456125"/>
            <a:ext cx="476925" cy="482724"/>
          </a:xfrm>
          <a:prstGeom prst="rect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0" name="Google Shape;510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9750" y="3455375"/>
            <a:ext cx="476925" cy="482725"/>
          </a:xfrm>
          <a:prstGeom prst="rect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1" name="Google Shape;511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42875" y="3456125"/>
            <a:ext cx="476925" cy="482725"/>
          </a:xfrm>
          <a:prstGeom prst="rect">
            <a:avLst/>
          </a:prstGeom>
          <a:noFill/>
          <a:ln cap="flat" cmpd="sng" w="19050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2" name="Google Shape;512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42875" y="3989900"/>
            <a:ext cx="476925" cy="482725"/>
          </a:xfrm>
          <a:prstGeom prst="rect">
            <a:avLst/>
          </a:prstGeom>
          <a:noFill/>
          <a:ln cap="flat" cmpd="sng" w="19050">
            <a:solidFill>
              <a:srgbClr val="F1C23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3" name="Google Shape;513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42875" y="4523675"/>
            <a:ext cx="476925" cy="482725"/>
          </a:xfrm>
          <a:prstGeom prst="rect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514" name="Google Shape;51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9750" y="3988400"/>
            <a:ext cx="476925" cy="482725"/>
          </a:xfrm>
          <a:prstGeom prst="rect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15" name="Google Shape;515;p42"/>
          <p:cNvSpPr txBox="1"/>
          <p:nvPr/>
        </p:nvSpPr>
        <p:spPr>
          <a:xfrm>
            <a:off x="2787900" y="1303025"/>
            <a:ext cx="60444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Increases the number of simultaneously executing instructions;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>
                <a:solidFill>
                  <a:schemeClr val="dk1"/>
                </a:solidFill>
              </a:rPr>
              <a:t>Does not reduce the time to complete individual instructions;</a:t>
            </a:r>
            <a:endParaRPr/>
          </a:p>
        </p:txBody>
      </p:sp>
      <p:sp>
        <p:nvSpPr>
          <p:cNvPr id="516" name="Google Shape;516;p42"/>
          <p:cNvSpPr/>
          <p:nvPr/>
        </p:nvSpPr>
        <p:spPr>
          <a:xfrm>
            <a:off x="583500" y="1014975"/>
            <a:ext cx="2283300" cy="25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1	    2	      3	        4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C++ Multithreading</a:t>
            </a:r>
            <a:endParaRPr/>
          </a:p>
        </p:txBody>
      </p:sp>
      <p:sp>
        <p:nvSpPr>
          <p:cNvPr id="522" name="Google Shape;522;p4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Examples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529" name="Google Shape;529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0" name="Google Shape;530;p4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Parallel programming not always faster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Acceleration requires hardware and effectively developed software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There are lots of techniques for parallelization and </a:t>
            </a:r>
            <a:r>
              <a:rPr lang="en" sz="2000">
                <a:solidFill>
                  <a:schemeClr val="dk1"/>
                </a:solidFill>
              </a:rPr>
              <a:t>software optimization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There are existing frameworks and libraries for parallel programming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536" name="Google Shape;536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https://www.intel.com/pressroom/archive/releases/2005/20050418comp.htm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i="1" lang="en" sz="1400">
                <a:solidFill>
                  <a:schemeClr val="dk1"/>
                </a:solidFill>
              </a:rPr>
              <a:t>Computer Organization and Design - The Hardware/Software Interface 4th Edition (Ch. 7)</a:t>
            </a:r>
            <a:r>
              <a:rPr lang="en" sz="1400">
                <a:solidFill>
                  <a:schemeClr val="dk1"/>
                </a:solidFill>
              </a:rPr>
              <a:t> </a:t>
            </a:r>
            <a:r>
              <a:rPr lang="en" sz="1400">
                <a:solidFill>
                  <a:schemeClr val="dk1"/>
                </a:solidFill>
              </a:rPr>
              <a:t>b</a:t>
            </a:r>
            <a:r>
              <a:rPr lang="en" sz="1400">
                <a:solidFill>
                  <a:schemeClr val="dk1"/>
                </a:solidFill>
              </a:rPr>
              <a:t>y </a:t>
            </a:r>
            <a:r>
              <a:rPr lang="en" sz="1400">
                <a:solidFill>
                  <a:schemeClr val="dk1"/>
                </a:solidFill>
              </a:rPr>
              <a:t>Patterson, David A, and John L Hennessy. </a:t>
            </a:r>
            <a:r>
              <a:rPr lang="en" sz="1400">
                <a:solidFill>
                  <a:schemeClr val="dk1"/>
                </a:solidFill>
              </a:rPr>
              <a:t>San Diego: Elsevier, 2009. Print.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Computer Architecture: A Quantitative Approach 5th Edition (Ch. 3 and Ch. 4) by John L. Hennessy and David A. Patterson, MK Publications.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Kalin, Martin. </a:t>
            </a:r>
            <a:r>
              <a:rPr i="1" lang="en" sz="1400">
                <a:solidFill>
                  <a:schemeClr val="dk1"/>
                </a:solidFill>
              </a:rPr>
              <a:t>Concurrent and Parallel Programming Concepts</a:t>
            </a:r>
            <a:r>
              <a:rPr lang="en" sz="1400">
                <a:solidFill>
                  <a:schemeClr val="dk1"/>
                </a:solidFill>
              </a:rPr>
              <a:t>. online O’Reilly, 2015. Print.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Harvey Deitel, and Paul J. Deitel. C++20 for Programmers: An Object's-Natural Approach, 3rd Edition, 2022;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Paul J. Deitel. C++20 Fundamentals, 3rd Edition. 2024;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Anthony Williams. C++ Concurrency in Action, Second Edition, 2019;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Bartosz Milewski, Introduction to C++ Concurrency LiveLessons (Video Training), 2014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4"/>
              </a:rPr>
              <a:t>https://dl.acm.org/doi/pdf/10.1145/1465482.1465560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5"/>
              </a:rPr>
              <a:t>https://www.geeksforgeeks.org/computer-organization-amdahls-law-and-its-proof/amp/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6"/>
              </a:rPr>
              <a:t>https://dl.acm.org/doi/pdf/10.1145/227234.227246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 u="sng">
                <a:solidFill>
                  <a:schemeClr val="hlink"/>
                </a:solidFill>
                <a:hlinkClick r:id="rId7"/>
              </a:rPr>
              <a:t>https://docs.oracle.com/javase/8/docs/api/java/util/stream/Stream.html</a:t>
            </a:r>
            <a:endParaRPr sz="1400">
              <a:solidFill>
                <a:schemeClr val="dk1"/>
              </a:solidFill>
            </a:endParaRPr>
          </a:p>
        </p:txBody>
      </p:sp>
      <p:sp>
        <p:nvSpPr>
          <p:cNvPr id="537" name="Google Shape;537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0" y="0"/>
            <a:ext cx="896400" cy="514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HARDWARE</a:t>
            </a:r>
            <a:endParaRPr sz="4200"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6261" y="0"/>
            <a:ext cx="824772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8" name="Google Shape;78;p16"/>
          <p:cNvSpPr txBox="1"/>
          <p:nvPr/>
        </p:nvSpPr>
        <p:spPr>
          <a:xfrm>
            <a:off x="896275" y="4743300"/>
            <a:ext cx="824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https://c4.wallpaperflare.com/wallpaper/188/76/864/amd-nvidia-intel-asus-wallpaper-preview.jpg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Multicore Processor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“</a:t>
            </a:r>
            <a:r>
              <a:rPr i="1" lang="en">
                <a:solidFill>
                  <a:schemeClr val="dk1"/>
                </a:solidFill>
              </a:rPr>
              <a:t>Multiprocessor - a computer system with at least two processors.”</a:t>
            </a:r>
            <a:endParaRPr i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6638" y="1682475"/>
            <a:ext cx="5930725" cy="23563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7" name="Google Shape;87;p17"/>
          <p:cNvSpPr txBox="1"/>
          <p:nvPr/>
        </p:nvSpPr>
        <p:spPr>
          <a:xfrm>
            <a:off x="0" y="47433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https://www.techspot.com/article/2363-multi-core-cpu/</a:t>
            </a:r>
            <a:endParaRPr/>
          </a:p>
        </p:txBody>
      </p:sp>
      <p:sp>
        <p:nvSpPr>
          <p:cNvPr id="88" name="Google Shape;88;p17"/>
          <p:cNvSpPr txBox="1"/>
          <p:nvPr/>
        </p:nvSpPr>
        <p:spPr>
          <a:xfrm>
            <a:off x="0" y="4129488"/>
            <a:ext cx="9144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Patterson, David A, and John L Hennessy. </a:t>
            </a:r>
            <a:r>
              <a:rPr i="1" lang="en" sz="1100">
                <a:solidFill>
                  <a:schemeClr val="dk1"/>
                </a:solidFill>
              </a:rPr>
              <a:t>Computer Organization and Design: The Hardware/Software Interface</a:t>
            </a:r>
            <a:r>
              <a:rPr lang="en" sz="1100">
                <a:solidFill>
                  <a:schemeClr val="dk1"/>
                </a:solidFill>
              </a:rPr>
              <a:t>. 4th ed. San Diego: Elsevier Science &amp; Technology, 2011. Print.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Multicore Processor</a:t>
            </a:r>
            <a:endParaRPr/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en">
                <a:solidFill>
                  <a:schemeClr val="dk1"/>
                </a:solidFill>
              </a:rPr>
              <a:t>“</a:t>
            </a:r>
            <a:r>
              <a:rPr i="1" lang="en">
                <a:solidFill>
                  <a:schemeClr val="dk1"/>
                </a:solidFill>
              </a:rPr>
              <a:t>Multicore, Multiprocessor - a microprocessor containing multiple processors (“cores”) in a single integrated circuit.</a:t>
            </a:r>
            <a:r>
              <a:rPr lang="en">
                <a:solidFill>
                  <a:schemeClr val="dk1"/>
                </a:solidFill>
              </a:rPr>
              <a:t>”</a:t>
            </a:r>
            <a:endParaRPr/>
          </a:p>
        </p:txBody>
      </p:sp>
      <p:sp>
        <p:nvSpPr>
          <p:cNvPr id="95" name="Google Shape;95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53950" y="1988950"/>
            <a:ext cx="5836099" cy="2219875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0" y="47433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https://www.intel.com/content/dam/www/public/us/en/documents/white-papers/ia-introduction-basics-paper.pdf</a:t>
            </a:r>
            <a:endParaRPr/>
          </a:p>
        </p:txBody>
      </p:sp>
      <p:sp>
        <p:nvSpPr>
          <p:cNvPr id="98" name="Google Shape;98;p18"/>
          <p:cNvSpPr txBox="1"/>
          <p:nvPr/>
        </p:nvSpPr>
        <p:spPr>
          <a:xfrm>
            <a:off x="0" y="4140025"/>
            <a:ext cx="9144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</a:rPr>
              <a:t>Patterson, David A, and John L Hennessy. </a:t>
            </a:r>
            <a:r>
              <a:rPr i="1" lang="en" sz="1100">
                <a:solidFill>
                  <a:schemeClr val="dk1"/>
                </a:solidFill>
              </a:rPr>
              <a:t>Computer Organization and Design: The Hardware/Software Interface</a:t>
            </a:r>
            <a:r>
              <a:rPr lang="en" sz="1100">
                <a:solidFill>
                  <a:schemeClr val="dk1"/>
                </a:solidFill>
              </a:rPr>
              <a:t>. 4th ed. San Diego: Elsevier Science &amp; Technology, 2011. Print.</a:t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Concurrency</a:t>
            </a:r>
            <a:endParaRPr/>
          </a:p>
        </p:txBody>
      </p:sp>
      <p:sp>
        <p:nvSpPr>
          <p:cNvPr id="104" name="Google Shape;10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8300" y="1105300"/>
            <a:ext cx="5267420" cy="3510749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13" y="47433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https://i.pcmag.com/imagery/articles/07byLBF5UaGsFsKtyOsENAg-16..v1643148022.png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Concurrency</a:t>
            </a:r>
            <a:endParaRPr/>
          </a:p>
        </p:txBody>
      </p:sp>
      <p:sp>
        <p:nvSpPr>
          <p:cNvPr id="112" name="Google Shape;112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13" name="Google Shape;113;p20"/>
          <p:cNvCxnSpPr/>
          <p:nvPr/>
        </p:nvCxnSpPr>
        <p:spPr>
          <a:xfrm flipH="1" rot="10800000">
            <a:off x="2858250" y="2515750"/>
            <a:ext cx="5614200" cy="56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4" name="Google Shape;114;p20"/>
          <p:cNvSpPr/>
          <p:nvPr/>
        </p:nvSpPr>
        <p:spPr>
          <a:xfrm>
            <a:off x="3671225" y="2162550"/>
            <a:ext cx="894000" cy="728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1</a:t>
            </a: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4769375" y="2162550"/>
            <a:ext cx="1782900" cy="728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2</a:t>
            </a:r>
            <a:endParaRPr/>
          </a:p>
        </p:txBody>
      </p:sp>
      <p:sp>
        <p:nvSpPr>
          <p:cNvPr id="116" name="Google Shape;116;p20"/>
          <p:cNvSpPr/>
          <p:nvPr/>
        </p:nvSpPr>
        <p:spPr>
          <a:xfrm>
            <a:off x="6724325" y="2162550"/>
            <a:ext cx="1318800" cy="728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1</a:t>
            </a:r>
            <a:endParaRPr/>
          </a:p>
        </p:txBody>
      </p:sp>
      <p:sp>
        <p:nvSpPr>
          <p:cNvPr id="117" name="Google Shape;117;p20"/>
          <p:cNvSpPr/>
          <p:nvPr/>
        </p:nvSpPr>
        <p:spPr>
          <a:xfrm>
            <a:off x="1121213" y="1732625"/>
            <a:ext cx="1572600" cy="15771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18" name="Google Shape;118;p20"/>
          <p:cNvSpPr/>
          <p:nvPr/>
        </p:nvSpPr>
        <p:spPr>
          <a:xfrm>
            <a:off x="1312913" y="1944900"/>
            <a:ext cx="1189200" cy="1164000"/>
          </a:xfrm>
          <a:prstGeom prst="rect">
            <a:avLst/>
          </a:prstGeom>
          <a:solidFill>
            <a:srgbClr val="B7B7B7"/>
          </a:solidFill>
          <a:ln cap="flat" cmpd="sng" w="762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</a:rPr>
              <a:t>CPU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Concurrency</a:t>
            </a:r>
            <a:endParaRPr/>
          </a:p>
        </p:txBody>
      </p:sp>
      <p:sp>
        <p:nvSpPr>
          <p:cNvPr id="124" name="Google Shape;12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25" name="Google Shape;125;p21"/>
          <p:cNvCxnSpPr/>
          <p:nvPr/>
        </p:nvCxnSpPr>
        <p:spPr>
          <a:xfrm flipH="1" rot="10800000">
            <a:off x="2822475" y="2085825"/>
            <a:ext cx="5614200" cy="561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6" name="Google Shape;126;p21"/>
          <p:cNvSpPr/>
          <p:nvPr/>
        </p:nvSpPr>
        <p:spPr>
          <a:xfrm>
            <a:off x="3635450" y="1732625"/>
            <a:ext cx="894000" cy="728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1</a:t>
            </a:r>
            <a:endParaRPr/>
          </a:p>
        </p:txBody>
      </p:sp>
      <p:sp>
        <p:nvSpPr>
          <p:cNvPr id="127" name="Google Shape;127;p21"/>
          <p:cNvSpPr/>
          <p:nvPr/>
        </p:nvSpPr>
        <p:spPr>
          <a:xfrm>
            <a:off x="4733600" y="1732625"/>
            <a:ext cx="1782900" cy="728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3</a:t>
            </a:r>
            <a:endParaRPr/>
          </a:p>
        </p:txBody>
      </p:sp>
      <p:sp>
        <p:nvSpPr>
          <p:cNvPr id="128" name="Google Shape;128;p21"/>
          <p:cNvSpPr/>
          <p:nvPr/>
        </p:nvSpPr>
        <p:spPr>
          <a:xfrm>
            <a:off x="6688550" y="1732625"/>
            <a:ext cx="1318800" cy="728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2</a:t>
            </a:r>
            <a:endParaRPr/>
          </a:p>
        </p:txBody>
      </p:sp>
      <p:cxnSp>
        <p:nvCxnSpPr>
          <p:cNvPr id="129" name="Google Shape;129;p21"/>
          <p:cNvCxnSpPr/>
          <p:nvPr/>
        </p:nvCxnSpPr>
        <p:spPr>
          <a:xfrm flipH="1" rot="10800000">
            <a:off x="2843975" y="3035550"/>
            <a:ext cx="5628600" cy="90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30" name="Google Shape;130;p21"/>
          <p:cNvSpPr/>
          <p:nvPr/>
        </p:nvSpPr>
        <p:spPr>
          <a:xfrm>
            <a:off x="3671275" y="2682175"/>
            <a:ext cx="1318800" cy="728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2</a:t>
            </a:r>
            <a:endParaRPr/>
          </a:p>
        </p:txBody>
      </p:sp>
      <p:sp>
        <p:nvSpPr>
          <p:cNvPr id="131" name="Google Shape;131;p21"/>
          <p:cNvSpPr/>
          <p:nvPr/>
        </p:nvSpPr>
        <p:spPr>
          <a:xfrm>
            <a:off x="5197825" y="2682175"/>
            <a:ext cx="1318800" cy="728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1</a:t>
            </a:r>
            <a:endParaRPr/>
          </a:p>
        </p:txBody>
      </p:sp>
      <p:sp>
        <p:nvSpPr>
          <p:cNvPr id="132" name="Google Shape;132;p21"/>
          <p:cNvSpPr/>
          <p:nvPr/>
        </p:nvSpPr>
        <p:spPr>
          <a:xfrm>
            <a:off x="6724375" y="2682175"/>
            <a:ext cx="1318800" cy="728700"/>
          </a:xfrm>
          <a:prstGeom prst="roundRect">
            <a:avLst>
              <a:gd fmla="val 16667" name="adj"/>
            </a:avLst>
          </a:prstGeom>
          <a:solidFill>
            <a:srgbClr val="FFD9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3</a:t>
            </a:r>
            <a:endParaRPr/>
          </a:p>
        </p:txBody>
      </p:sp>
      <p:sp>
        <p:nvSpPr>
          <p:cNvPr id="133" name="Google Shape;133;p21"/>
          <p:cNvSpPr/>
          <p:nvPr/>
        </p:nvSpPr>
        <p:spPr>
          <a:xfrm>
            <a:off x="1121213" y="1732625"/>
            <a:ext cx="1572600" cy="15771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  <p:sp>
        <p:nvSpPr>
          <p:cNvPr id="134" name="Google Shape;134;p21"/>
          <p:cNvSpPr/>
          <p:nvPr/>
        </p:nvSpPr>
        <p:spPr>
          <a:xfrm>
            <a:off x="1312913" y="1944900"/>
            <a:ext cx="1189200" cy="1164000"/>
          </a:xfrm>
          <a:prstGeom prst="rect">
            <a:avLst/>
          </a:prstGeom>
          <a:solidFill>
            <a:srgbClr val="B7B7B7"/>
          </a:solidFill>
          <a:ln cap="flat" cmpd="sng" w="762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CPU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35" name="Google Shape;135;p21"/>
          <p:cNvSpPr/>
          <p:nvPr/>
        </p:nvSpPr>
        <p:spPr>
          <a:xfrm>
            <a:off x="2822475" y="1796925"/>
            <a:ext cx="7557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1</a:t>
            </a:r>
            <a:endParaRPr/>
          </a:p>
        </p:txBody>
      </p:sp>
      <p:sp>
        <p:nvSpPr>
          <p:cNvPr id="136" name="Google Shape;136;p21"/>
          <p:cNvSpPr/>
          <p:nvPr/>
        </p:nvSpPr>
        <p:spPr>
          <a:xfrm>
            <a:off x="2843975" y="2682175"/>
            <a:ext cx="7557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2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